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257" r:id="rId5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7934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E8FC02A-8136-40E2-83E3-4A6298F1F94C}" v="2" dt="2025-06-02T09:33:07.675"/>
    <p1510:client id="{E83473CF-7645-4638-8191-D6742482FA6C}" v="1" dt="2025-06-02T09:30:47.30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0" d="100"/>
          <a:sy n="60" d="100"/>
        </p:scale>
        <p:origin x="884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EAB94A-BA2C-4B2B-AB41-DE6FF176B24B}" type="datetimeFigureOut">
              <a:rPr lang="fr-FR" smtClean="0"/>
              <a:t>23/06/2025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092640D-7AB9-4E8F-AF04-B0B2A9145DF0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368612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092640D-7AB9-4E8F-AF04-B0B2A9145DF0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253185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D4CB8B5-CE69-AF74-81C2-1F9ACA03543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309C134D-4927-109E-2A02-B3C15D194F9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C609CE3-B130-3EF6-94C0-D462239394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C44A1C-E661-498B-959E-D0032D92CEAD}" type="datetimeFigureOut">
              <a:rPr lang="fr-FR" smtClean="0"/>
              <a:t>23/06/2025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346CC23-822B-51B1-4C36-B48F32323C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B7B73157-277E-FBD1-C3DA-1A25894173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BD9BF5-59BD-41C9-A81C-DE3EF72DC54D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97878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F3DED79-4DF2-A225-5E61-25E4C8E01A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A6F1B122-A3BC-C55D-605B-AB9F46EDE34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534961A-53E5-1C3D-D982-EF088CF0B2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C44A1C-E661-498B-959E-D0032D92CEAD}" type="datetimeFigureOut">
              <a:rPr lang="fr-FR" smtClean="0"/>
              <a:t>23/06/2025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A24E4FA-64CE-CEAC-AFEA-4D5D837266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FA54A4E-35ED-7FA1-F362-2D252A1556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BD9BF5-59BD-41C9-A81C-DE3EF72DC54D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26034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6BACBA69-E79C-D2C5-EE55-77C86D1CDCE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46C3FD18-3FFF-1D21-52D7-ED368992FDD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24FCBA4-8E40-458E-98F9-22A5E80AB9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C44A1C-E661-498B-959E-D0032D92CEAD}" type="datetimeFigureOut">
              <a:rPr lang="fr-FR" smtClean="0"/>
              <a:t>23/06/2025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8552F29-4C3B-FC55-8E5A-28B917E60A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42DEBA7-7650-133C-CD77-55F7CE2EF8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BD9BF5-59BD-41C9-A81C-DE3EF72DC54D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734575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D8EB413-1EE9-CE5C-9211-D421A315E7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64E14D4-657A-58ED-B2F3-39BD25652F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E75157E-92DA-6967-3539-A7A4661769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C44A1C-E661-498B-959E-D0032D92CEAD}" type="datetimeFigureOut">
              <a:rPr lang="fr-FR" smtClean="0"/>
              <a:t>23/06/2025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11EE769-F10F-ECB1-A362-5CA891C824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D32D6DC-D138-54FD-C3B6-F4EF0AF0B8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BD9BF5-59BD-41C9-A81C-DE3EF72DC54D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528794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4509097-2017-A696-BEE5-2C9C03977A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101035AB-F36C-87FE-CE77-1EEA572274D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79CF1DE-8619-21A0-529C-A2AD65B729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C44A1C-E661-498B-959E-D0032D92CEAD}" type="datetimeFigureOut">
              <a:rPr lang="fr-FR" smtClean="0"/>
              <a:t>23/06/2025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B3D61F5-8DA5-404C-1BCC-58A5A4177B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981BB26-8BB6-586E-1BF7-204A915FDB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BD9BF5-59BD-41C9-A81C-DE3EF72DC54D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597406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B21073D-6AAF-910C-7CC4-631C0538FA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F460BE2-51FB-A408-8CEA-2839A9ABF96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730C933C-8004-C833-CA7F-04867AF91E5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47FD5EFC-B935-4DC0-6042-0FC521C935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C44A1C-E661-498B-959E-D0032D92CEAD}" type="datetimeFigureOut">
              <a:rPr lang="fr-FR" smtClean="0"/>
              <a:t>23/06/2025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8A9F3E70-788C-B1CD-28D4-DCB36CD494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4BC25C13-980C-A7DC-A810-F80AF57809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BD9BF5-59BD-41C9-A81C-DE3EF72DC54D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133543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4447CF3-DC43-3E5D-73CA-1553390D67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D57DAA0A-A646-36EF-A985-731C55F4665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03C66A15-DFF6-A68F-FE13-F9E0DD3A21E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389533A7-FD3A-55A2-05D7-A3E34FB19AC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6BBF3698-8AA6-95E7-D82D-38C6F906012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3BEA45BB-058E-A242-FD07-6898688B41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C44A1C-E661-498B-959E-D0032D92CEAD}" type="datetimeFigureOut">
              <a:rPr lang="fr-FR" smtClean="0"/>
              <a:t>23/06/2025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F7E80D3A-2003-A58E-3823-334D34EEF1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24025F4A-F123-729C-2140-D7BBCAD399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BD9BF5-59BD-41C9-A81C-DE3EF72DC54D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624386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AB8ED58-7C9F-2619-F172-BFEBE730B7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DD4AED40-3836-CAB4-8386-6E3CBB2C96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C44A1C-E661-498B-959E-D0032D92CEAD}" type="datetimeFigureOut">
              <a:rPr lang="fr-FR" smtClean="0"/>
              <a:t>23/06/2025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7722FD1C-6255-FF2F-5815-5DEDAF5850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559C7EEC-1294-9454-FEEB-BBE7625C21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BD9BF5-59BD-41C9-A81C-DE3EF72DC54D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221145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8242C448-5625-D524-CE63-91CDC03F5F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C44A1C-E661-498B-959E-D0032D92CEAD}" type="datetimeFigureOut">
              <a:rPr lang="fr-FR" smtClean="0"/>
              <a:t>23/06/2025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740BF982-E68C-F5DE-F844-0737E6709F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D0158419-DFB1-F46F-418E-1729B093B3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BD9BF5-59BD-41C9-A81C-DE3EF72DC54D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668160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C8A1028-700A-123F-13D3-BD41D85C8D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0884398-D6DB-3FA4-E80C-E0C668842B2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14C99D97-4D0C-75C8-4013-3C8B106653A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B8027160-5A38-82D4-A30B-93BDE2F879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C44A1C-E661-498B-959E-D0032D92CEAD}" type="datetimeFigureOut">
              <a:rPr lang="fr-FR" smtClean="0"/>
              <a:t>23/06/2025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DB826EB1-D0CA-B1C9-0471-A5AAC9E720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D5F1378A-034C-A20F-4C2B-B45BD2DE09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BD9BF5-59BD-41C9-A81C-DE3EF72DC54D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081363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9D90F9E-42BD-2B57-A729-403DD127AE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71A0E230-C38B-49C0-60DA-4F3F5302EF0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19C169F9-6284-6639-F10C-6B3E33197EC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A9680C08-506C-6775-FC09-133608BE80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C44A1C-E661-498B-959E-D0032D92CEAD}" type="datetimeFigureOut">
              <a:rPr lang="fr-FR" smtClean="0"/>
              <a:t>23/06/2025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422EED3A-2986-04B9-B341-DDC67BFFF6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91D38A61-4067-6DEA-83FD-604B5AA844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BD9BF5-59BD-41C9-A81C-DE3EF72DC54D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417607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F50B5448-9D6C-B67A-4CC9-E3AAFA0769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1FB7289E-7D7C-43B6-92D6-B29D6688CA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A6A26CC-BD8B-63D9-02C6-CFAE1B067AF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6C44A1C-E661-498B-959E-D0032D92CEAD}" type="datetimeFigureOut">
              <a:rPr lang="fr-FR" smtClean="0"/>
              <a:t>23/06/2025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3A918DF-D0F7-9D02-4476-C3B7C369DA7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376C6DA-30A1-8D71-359F-D1E3DADC69F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EBD9BF5-59BD-41C9-A81C-DE3EF72DC54D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361150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svg"/><Relationship Id="rId13" Type="http://schemas.openxmlformats.org/officeDocument/2006/relationships/image" Target="../media/image11.png"/><Relationship Id="rId18" Type="http://schemas.openxmlformats.org/officeDocument/2006/relationships/image" Target="../media/image15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12" Type="http://schemas.openxmlformats.org/officeDocument/2006/relationships/image" Target="../media/image10.svg"/><Relationship Id="rId17" Type="http://schemas.openxmlformats.org/officeDocument/2006/relationships/hyperlink" Target="https://gmp.asso.fr/event/gmp-2025-symposium-pioneering-advances-in-pharmacokinetics/" TargetMode="External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4.sv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svg"/><Relationship Id="rId15" Type="http://schemas.openxmlformats.org/officeDocument/2006/relationships/image" Target="../media/image13.png"/><Relationship Id="rId10" Type="http://schemas.openxmlformats.org/officeDocument/2006/relationships/image" Target="../media/image8.svg"/><Relationship Id="rId4" Type="http://schemas.openxmlformats.org/officeDocument/2006/relationships/image" Target="../media/image2.png"/><Relationship Id="rId9" Type="http://schemas.openxmlformats.org/officeDocument/2006/relationships/image" Target="../media/image7.png"/><Relationship Id="rId14" Type="http://schemas.openxmlformats.org/officeDocument/2006/relationships/image" Target="../media/image12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A169D286-F4D7-4C8B-A6BD-D05384C7F1D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reeform 6">
            <a:extLst>
              <a:ext uri="{FF2B5EF4-FFF2-40B4-BE49-F238E27FC236}">
                <a16:creationId xmlns:a16="http://schemas.microsoft.com/office/drawing/2014/main" id="{39E8235E-135E-4261-8F54-2B316E493C4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142164" y="610728"/>
            <a:ext cx="759618" cy="5710965"/>
          </a:xfrm>
          <a:custGeom>
            <a:avLst/>
            <a:gdLst>
              <a:gd name="T0" fmla="*/ 414 w 414"/>
              <a:gd name="T1" fmla="*/ 2447 h 2447"/>
              <a:gd name="T2" fmla="*/ 0 w 414"/>
              <a:gd name="T3" fmla="*/ 2247 h 2447"/>
              <a:gd name="T4" fmla="*/ 0 w 414"/>
              <a:gd name="T5" fmla="*/ 0 h 2447"/>
              <a:gd name="T6" fmla="*/ 414 w 414"/>
              <a:gd name="T7" fmla="*/ 200 h 2447"/>
              <a:gd name="T8" fmla="*/ 414 w 414"/>
              <a:gd name="T9" fmla="*/ 2447 h 244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14" h="2447">
                <a:moveTo>
                  <a:pt x="414" y="2447"/>
                </a:moveTo>
                <a:lnTo>
                  <a:pt x="0" y="2247"/>
                </a:lnTo>
                <a:lnTo>
                  <a:pt x="0" y="0"/>
                </a:lnTo>
                <a:lnTo>
                  <a:pt x="414" y="200"/>
                </a:lnTo>
                <a:lnTo>
                  <a:pt x="414" y="2447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" name="Freeform 7">
            <a:extLst>
              <a:ext uri="{FF2B5EF4-FFF2-40B4-BE49-F238E27FC236}">
                <a16:creationId xmlns:a16="http://schemas.microsoft.com/office/drawing/2014/main" id="{D4ED8EC3-4D57-4620-93CE-4E6661F09A3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144437" y="343079"/>
            <a:ext cx="482654" cy="5521414"/>
          </a:xfrm>
          <a:custGeom>
            <a:avLst/>
            <a:gdLst>
              <a:gd name="T0" fmla="*/ 209 w 209"/>
              <a:gd name="T1" fmla="*/ 2246 h 2358"/>
              <a:gd name="T2" fmla="*/ 0 w 209"/>
              <a:gd name="T3" fmla="*/ 2358 h 2358"/>
              <a:gd name="T4" fmla="*/ 0 w 209"/>
              <a:gd name="T5" fmla="*/ 111 h 2358"/>
              <a:gd name="T6" fmla="*/ 209 w 209"/>
              <a:gd name="T7" fmla="*/ 0 h 2358"/>
              <a:gd name="T8" fmla="*/ 209 w 209"/>
              <a:gd name="T9" fmla="*/ 2246 h 235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09" h="2358">
                <a:moveTo>
                  <a:pt x="209" y="2246"/>
                </a:moveTo>
                <a:lnTo>
                  <a:pt x="0" y="2358"/>
                </a:lnTo>
                <a:lnTo>
                  <a:pt x="0" y="111"/>
                </a:lnTo>
                <a:lnTo>
                  <a:pt x="209" y="0"/>
                </a:lnTo>
                <a:lnTo>
                  <a:pt x="209" y="2246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83BCB34A-2F40-4F41-8488-A134C1C155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3045" y="340424"/>
            <a:ext cx="4630139" cy="5265795"/>
          </a:xfrm>
          <a:custGeom>
            <a:avLst/>
            <a:gdLst>
              <a:gd name="connsiteX0" fmla="*/ 0 w 4630139"/>
              <a:gd name="connsiteY0" fmla="*/ 0 h 5265795"/>
              <a:gd name="connsiteX1" fmla="*/ 4630139 w 4630139"/>
              <a:gd name="connsiteY1" fmla="*/ 0 h 5265795"/>
              <a:gd name="connsiteX2" fmla="*/ 4630139 w 4630139"/>
              <a:gd name="connsiteY2" fmla="*/ 5265795 h 5265795"/>
              <a:gd name="connsiteX3" fmla="*/ 0 w 4630139"/>
              <a:gd name="connsiteY3" fmla="*/ 5265795 h 52657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630139" h="5265795">
                <a:moveTo>
                  <a:pt x="0" y="0"/>
                </a:moveTo>
                <a:lnTo>
                  <a:pt x="4630139" y="0"/>
                </a:lnTo>
                <a:lnTo>
                  <a:pt x="4630139" y="5265795"/>
                </a:lnTo>
                <a:lnTo>
                  <a:pt x="0" y="5265795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F78382DC-4207-465E-B379-1E16448AA22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901780" y="1071563"/>
            <a:ext cx="7290218" cy="5242298"/>
          </a:xfrm>
          <a:custGeom>
            <a:avLst/>
            <a:gdLst>
              <a:gd name="connsiteX0" fmla="*/ 0 w 7290218"/>
              <a:gd name="connsiteY0" fmla="*/ 0 h 5242298"/>
              <a:gd name="connsiteX1" fmla="*/ 7290218 w 7290218"/>
              <a:gd name="connsiteY1" fmla="*/ 0 h 5242298"/>
              <a:gd name="connsiteX2" fmla="*/ 7290218 w 7290218"/>
              <a:gd name="connsiteY2" fmla="*/ 5242298 h 5242298"/>
              <a:gd name="connsiteX3" fmla="*/ 0 w 7290218"/>
              <a:gd name="connsiteY3" fmla="*/ 5242298 h 52422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290218" h="5242298">
                <a:moveTo>
                  <a:pt x="0" y="0"/>
                </a:moveTo>
                <a:lnTo>
                  <a:pt x="7290218" y="0"/>
                </a:lnTo>
                <a:lnTo>
                  <a:pt x="7290218" y="5242298"/>
                </a:lnTo>
                <a:lnTo>
                  <a:pt x="0" y="5242298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5504EDE5-1A00-DB08-3127-C9C5B23DE57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117244" y="5599762"/>
            <a:ext cx="2761029" cy="1123398"/>
          </a:xfrm>
          <a:prstGeom prst="rect">
            <a:avLst/>
          </a:prstGeom>
        </p:spPr>
      </p:pic>
      <p:sp>
        <p:nvSpPr>
          <p:cNvPr id="7" name="ZoneTexte 6">
            <a:extLst>
              <a:ext uri="{FF2B5EF4-FFF2-40B4-BE49-F238E27FC236}">
                <a16:creationId xmlns:a16="http://schemas.microsoft.com/office/drawing/2014/main" id="{65A42A48-94CA-1B9E-5D65-DF9CF5237AA6}"/>
              </a:ext>
            </a:extLst>
          </p:cNvPr>
          <p:cNvSpPr txBox="1"/>
          <p:nvPr/>
        </p:nvSpPr>
        <p:spPr>
          <a:xfrm>
            <a:off x="682225" y="3388747"/>
            <a:ext cx="340453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b="1">
                <a:solidFill>
                  <a:schemeClr val="bg1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15</a:t>
            </a:r>
            <a:r>
              <a:rPr lang="en-US" b="1" baseline="30000">
                <a:solidFill>
                  <a:schemeClr val="bg1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th</a:t>
            </a:r>
            <a:r>
              <a:rPr lang="en-US" b="1" spc="-35">
                <a:solidFill>
                  <a:schemeClr val="bg1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en-US" b="1">
                <a:solidFill>
                  <a:schemeClr val="bg1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to</a:t>
            </a:r>
            <a:r>
              <a:rPr lang="en-US" b="1" spc="-30">
                <a:solidFill>
                  <a:schemeClr val="bg1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 17</a:t>
            </a:r>
            <a:r>
              <a:rPr lang="en-US" b="1" spc="-30" baseline="30000">
                <a:solidFill>
                  <a:schemeClr val="bg1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th</a:t>
            </a:r>
            <a:r>
              <a:rPr lang="en-US" b="1" spc="-40">
                <a:solidFill>
                  <a:schemeClr val="bg1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en-US" b="1">
                <a:solidFill>
                  <a:schemeClr val="bg1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October</a:t>
            </a:r>
            <a:r>
              <a:rPr lang="en-US" b="1" spc="-30">
                <a:solidFill>
                  <a:schemeClr val="bg1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en-US" b="1">
                <a:solidFill>
                  <a:schemeClr val="bg1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2025</a:t>
            </a:r>
            <a:r>
              <a:rPr lang="en-US" b="1" spc="-30">
                <a:solidFill>
                  <a:schemeClr val="bg1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en-US" b="1" spc="-25">
                <a:solidFill>
                  <a:schemeClr val="bg1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endParaRPr lang="fr-FR" sz="1400">
              <a:solidFill>
                <a:schemeClr val="bg1"/>
              </a:solidFill>
            </a:endParaRPr>
          </a:p>
        </p:txBody>
      </p:sp>
      <p:sp>
        <p:nvSpPr>
          <p:cNvPr id="20" name="ZoneTexte 19">
            <a:extLst>
              <a:ext uri="{FF2B5EF4-FFF2-40B4-BE49-F238E27FC236}">
                <a16:creationId xmlns:a16="http://schemas.microsoft.com/office/drawing/2014/main" id="{F05CE2E2-BC8F-7BE9-CD47-571F6D60DAC2}"/>
              </a:ext>
            </a:extLst>
          </p:cNvPr>
          <p:cNvSpPr txBox="1"/>
          <p:nvPr/>
        </p:nvSpPr>
        <p:spPr>
          <a:xfrm>
            <a:off x="5021639" y="148697"/>
            <a:ext cx="6969792" cy="8643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58420" marR="196215" lvl="0" indent="0" algn="ctr" defTabSz="914400" rtl="0" eaLnBrk="1" fontAlgn="auto" latinLnBrk="0" hangingPunct="1">
              <a:lnSpc>
                <a:spcPct val="100000"/>
              </a:lnSpc>
              <a:spcBef>
                <a:spcPts val="50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>
                <a:ln>
                  <a:noFill/>
                </a:ln>
                <a:solidFill>
                  <a:srgbClr val="48ACC5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+mn-cs"/>
              </a:rPr>
              <a:t>2025</a:t>
            </a:r>
            <a:r>
              <a:rPr kumimoji="0" lang="en-US" sz="2800" b="1" i="0" u="none" strike="noStrike" kern="1200" cap="none" spc="-90" normalizeH="0" baseline="0" noProof="0">
                <a:ln>
                  <a:noFill/>
                </a:ln>
                <a:solidFill>
                  <a:srgbClr val="48ACC5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>
                <a:ln>
                  <a:noFill/>
                </a:ln>
                <a:solidFill>
                  <a:srgbClr val="48ACC5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+mn-cs"/>
              </a:rPr>
              <a:t>GMP</a:t>
            </a:r>
            <a:r>
              <a:rPr kumimoji="0" lang="en-US" sz="2800" b="1" i="0" u="none" strike="noStrike" kern="1200" cap="none" spc="-90" normalizeH="0" baseline="0" noProof="0">
                <a:ln>
                  <a:noFill/>
                </a:ln>
                <a:solidFill>
                  <a:srgbClr val="48ACC5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>
                <a:ln>
                  <a:noFill/>
                </a:ln>
                <a:solidFill>
                  <a:srgbClr val="48ACC5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+mn-cs"/>
              </a:rPr>
              <a:t>Symposium</a:t>
            </a:r>
            <a:endParaRPr kumimoji="0" lang="fr-FR" sz="3200" b="1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ahoma" panose="020B0604030504040204" pitchFamily="34" charset="0"/>
              <a:ea typeface="Tahoma" panose="020B0604030504040204" pitchFamily="34" charset="0"/>
              <a:cs typeface="+mn-cs"/>
            </a:endParaRPr>
          </a:p>
          <a:p>
            <a:pPr marL="0" marR="196215" lvl="0" indent="0" algn="ctr" defTabSz="914400" rtl="0" eaLnBrk="1" fontAlgn="auto" latinLnBrk="0" hangingPunct="1">
              <a:lnSpc>
                <a:spcPct val="100000"/>
              </a:lnSpc>
              <a:spcBef>
                <a:spcPts val="49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b="1" i="0" u="none" strike="noStrike" kern="1200" cap="none" spc="0" normalizeH="0" baseline="0" noProof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ahoma" panose="020B0604030504040204" pitchFamily="34" charset="0"/>
                <a:ea typeface="Arial" panose="020B0604020202020204" pitchFamily="34" charset="0"/>
                <a:cs typeface="Arial" panose="020B0604020202020204" pitchFamily="34" charset="0"/>
              </a:rPr>
              <a:t>Pioneering Advances in Pharmacokinetics</a:t>
            </a:r>
            <a:endParaRPr lang="fr-FR" sz="2400"/>
          </a:p>
        </p:txBody>
      </p:sp>
      <p:pic>
        <p:nvPicPr>
          <p:cNvPr id="21" name="Graphique 20" descr="Repère avec un remplissage uni">
            <a:extLst>
              <a:ext uri="{FF2B5EF4-FFF2-40B4-BE49-F238E27FC236}">
                <a16:creationId xmlns:a16="http://schemas.microsoft.com/office/drawing/2014/main" id="{86CA534D-1E59-5F6E-CBC4-FB3CEC5CE34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705821" y="4043171"/>
            <a:ext cx="361851" cy="361851"/>
          </a:xfrm>
          <a:prstGeom prst="rect">
            <a:avLst/>
          </a:prstGeom>
        </p:spPr>
      </p:pic>
      <p:sp>
        <p:nvSpPr>
          <p:cNvPr id="24" name="ZoneTexte 23">
            <a:extLst>
              <a:ext uri="{FF2B5EF4-FFF2-40B4-BE49-F238E27FC236}">
                <a16:creationId xmlns:a16="http://schemas.microsoft.com/office/drawing/2014/main" id="{66A19E76-05ED-69BE-945B-7CE2AD6BD781}"/>
              </a:ext>
            </a:extLst>
          </p:cNvPr>
          <p:cNvSpPr txBox="1"/>
          <p:nvPr/>
        </p:nvSpPr>
        <p:spPr>
          <a:xfrm>
            <a:off x="4879764" y="1400792"/>
            <a:ext cx="3415568" cy="9079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90170">
              <a:defRPr/>
            </a:pPr>
            <a:r>
              <a:rPr lang="en-US" sz="1200" b="1" spc="-10" dirty="0">
                <a:solidFill>
                  <a:srgbClr val="00B0F0"/>
                </a:solidFill>
                <a:effectLst/>
                <a:latin typeface="Verdana" panose="020B0604030504040204" pitchFamily="34" charset="0"/>
                <a:ea typeface="Arial" panose="020B0604020202020204" pitchFamily="34" charset="0"/>
              </a:rPr>
              <a:t>Replacing and refining in vivo PK experiments </a:t>
            </a:r>
            <a:endParaRPr lang="fr-FR" sz="2000" dirty="0">
              <a:solidFill>
                <a:srgbClr val="00B0F0"/>
              </a:solidFill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marL="90170">
              <a:defRPr/>
            </a:pPr>
            <a:r>
              <a:rPr kumimoji="0" lang="en-US" sz="900" b="1" i="0" u="none" strike="noStrike" kern="1200" cap="none" spc="-1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Verdana" panose="020B0604030504040204" pitchFamily="34" charset="0"/>
                <a:ea typeface="Arial" panose="020B0604020202020204" pitchFamily="34" charset="0"/>
                <a:cs typeface="+mn-cs"/>
              </a:rPr>
              <a:t>L. Laplanche </a:t>
            </a:r>
            <a:r>
              <a:rPr kumimoji="0" lang="en-US" sz="900" i="0" u="none" strike="noStrike" kern="1200" cap="none" spc="-1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Verdana" panose="020B0604030504040204" pitchFamily="34" charset="0"/>
                <a:ea typeface="Arial" panose="020B0604020202020204" pitchFamily="34" charset="0"/>
                <a:cs typeface="+mn-cs"/>
              </a:rPr>
              <a:t>| AbbVie | VICT3R Consortium</a:t>
            </a:r>
            <a:br>
              <a:rPr kumimoji="0" lang="en-US" sz="900" i="0" u="none" strike="noStrike" kern="1200" cap="none" spc="-1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Verdana" panose="020B0604030504040204" pitchFamily="34" charset="0"/>
                <a:ea typeface="Arial" panose="020B0604020202020204" pitchFamily="34" charset="0"/>
                <a:cs typeface="+mn-cs"/>
              </a:rPr>
            </a:br>
            <a:r>
              <a:rPr lang="en-US" sz="900" b="1" spc="-10" dirty="0">
                <a:solidFill>
                  <a:schemeClr val="bg1"/>
                </a:solidFill>
                <a:latin typeface="Verdana" panose="020B0604030504040204" pitchFamily="34" charset="0"/>
                <a:ea typeface="Arial" panose="020B0604020202020204" pitchFamily="34" charset="0"/>
              </a:rPr>
              <a:t>M. Dupré </a:t>
            </a:r>
            <a:r>
              <a:rPr lang="en-US" sz="900" spc="-10" dirty="0">
                <a:solidFill>
                  <a:schemeClr val="bg1"/>
                </a:solidFill>
                <a:latin typeface="Verdana" panose="020B0604030504040204" pitchFamily="34" charset="0"/>
                <a:ea typeface="Arial" panose="020B0604020202020204" pitchFamily="34" charset="0"/>
              </a:rPr>
              <a:t>|Sanofi</a:t>
            </a:r>
            <a:endParaRPr kumimoji="0" lang="en-US" sz="1100" i="0" u="none" strike="noStrike" kern="1200" cap="none" spc="-1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Verdana" panose="020B0604030504040204" pitchFamily="34" charset="0"/>
              <a:ea typeface="Arial" panose="020B0604020202020204" pitchFamily="34" charset="0"/>
            </a:endParaRPr>
          </a:p>
          <a:p>
            <a:pPr marL="261620" indent="-171450">
              <a:buFont typeface="Wingdings" panose="05000000000000000000" pitchFamily="2" charset="2"/>
              <a:buChar char="§"/>
              <a:defRPr/>
            </a:pPr>
            <a:endParaRPr lang="en-US" sz="1100" b="1" spc="-10" dirty="0">
              <a:solidFill>
                <a:schemeClr val="bg1"/>
              </a:solidFill>
              <a:effectLst/>
              <a:latin typeface="Verdana" panose="020B0604030504040204" pitchFamily="34" charset="0"/>
              <a:ea typeface="Arial" panose="020B0604020202020204" pitchFamily="34" charset="0"/>
            </a:endParaRPr>
          </a:p>
        </p:txBody>
      </p:sp>
      <p:pic>
        <p:nvPicPr>
          <p:cNvPr id="33" name="Image 32">
            <a:extLst>
              <a:ext uri="{FF2B5EF4-FFF2-40B4-BE49-F238E27FC236}">
                <a16:creationId xmlns:a16="http://schemas.microsoft.com/office/drawing/2014/main" id="{08BE018D-60CD-7CD7-AFAA-6B0AAEA86B83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622660" y="1815334"/>
            <a:ext cx="141493" cy="141493"/>
          </a:xfrm>
          <a:prstGeom prst="rect">
            <a:avLst/>
          </a:prstGeom>
        </p:spPr>
      </p:pic>
      <p:sp>
        <p:nvSpPr>
          <p:cNvPr id="43" name="ZoneTexte 42">
            <a:extLst>
              <a:ext uri="{FF2B5EF4-FFF2-40B4-BE49-F238E27FC236}">
                <a16:creationId xmlns:a16="http://schemas.microsoft.com/office/drawing/2014/main" id="{1D7AE67E-E0B0-8326-B42D-30AB16A36F9F}"/>
              </a:ext>
            </a:extLst>
          </p:cNvPr>
          <p:cNvSpPr txBox="1"/>
          <p:nvPr/>
        </p:nvSpPr>
        <p:spPr>
          <a:xfrm>
            <a:off x="4852059" y="2199058"/>
            <a:ext cx="3561841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90170"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sz="1200" b="1" i="0" u="none" strike="noStrike" kern="1200" cap="none" spc="-10" normalizeH="0" baseline="0" noProof="0" dirty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Verdana" panose="020B0604030504040204" pitchFamily="34" charset="0"/>
                <a:ea typeface="Arial" panose="020B0604020202020204" pitchFamily="34" charset="0"/>
                <a:cs typeface="+mn-cs"/>
              </a:rPr>
              <a:t>New modalities of drug administration </a:t>
            </a:r>
            <a:br>
              <a:rPr kumimoji="0" lang="en-US" sz="1100" b="1" i="0" u="none" strike="noStrike" kern="1200" cap="none" spc="-1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Verdana" panose="020B0604030504040204" pitchFamily="34" charset="0"/>
                <a:ea typeface="Arial" panose="020B0604020202020204" pitchFamily="34" charset="0"/>
                <a:cs typeface="+mn-cs"/>
              </a:rPr>
            </a:br>
            <a:r>
              <a:rPr kumimoji="0" lang="en-US" sz="9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S. Guerif  | </a:t>
            </a:r>
            <a:r>
              <a:rPr kumimoji="0" lang="en-US" sz="90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Sanofi</a:t>
            </a:r>
            <a:r>
              <a:rPr kumimoji="0" lang="en-US" sz="9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 – Z. Fang | </a:t>
            </a:r>
            <a:r>
              <a:rPr kumimoji="0" lang="en-US" sz="90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Merck Healthcare KGaA</a:t>
            </a:r>
            <a:r>
              <a:rPr kumimoji="0" lang="en-US" sz="9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 Q. Nguyen | </a:t>
            </a:r>
            <a:r>
              <a:rPr kumimoji="0" lang="en-US" sz="90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Novartis</a:t>
            </a:r>
            <a:r>
              <a:rPr kumimoji="0" lang="en-US" sz="900" i="0" u="none" strike="noStrike" kern="1200" cap="none" spc="-1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 </a:t>
            </a:r>
            <a:endParaRPr kumimoji="0" lang="fr-FR" sz="180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  <a:cs typeface="+mn-cs"/>
            </a:endParaRPr>
          </a:p>
        </p:txBody>
      </p:sp>
      <p:sp>
        <p:nvSpPr>
          <p:cNvPr id="48" name="ZoneTexte 47">
            <a:extLst>
              <a:ext uri="{FF2B5EF4-FFF2-40B4-BE49-F238E27FC236}">
                <a16:creationId xmlns:a16="http://schemas.microsoft.com/office/drawing/2014/main" id="{424D770A-C0F0-A149-3E38-3B036851C738}"/>
              </a:ext>
            </a:extLst>
          </p:cNvPr>
          <p:cNvSpPr txBox="1"/>
          <p:nvPr/>
        </p:nvSpPr>
        <p:spPr>
          <a:xfrm>
            <a:off x="4834629" y="2815588"/>
            <a:ext cx="3440080" cy="738664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marL="90170">
              <a:defRPr/>
            </a:pPr>
            <a:r>
              <a:rPr lang="en-US" sz="1200" b="1" spc="-10" dirty="0">
                <a:solidFill>
                  <a:srgbClr val="00B0F0"/>
                </a:solidFill>
                <a:effectLst/>
                <a:latin typeface="Verdana"/>
                <a:ea typeface="Arial" panose="020B0604020202020204" pitchFamily="34" charset="0"/>
              </a:rPr>
              <a:t>New biomarkers for translational studies</a:t>
            </a:r>
            <a:br>
              <a:rPr lang="en-US" sz="1100" b="1" spc="-10" dirty="0">
                <a:effectLst/>
                <a:latin typeface="Verdana" panose="020B0604030504040204" pitchFamily="34" charset="0"/>
                <a:ea typeface="Arial" panose="020B0604020202020204" pitchFamily="34" charset="0"/>
              </a:rPr>
            </a:br>
            <a:r>
              <a:rPr lang="en-US" sz="900" b="1" dirty="0">
                <a:solidFill>
                  <a:schemeClr val="bg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Arial"/>
              </a:rPr>
              <a:t>N. Van Erp | </a:t>
            </a:r>
            <a:r>
              <a:rPr lang="en-US" sz="900" dirty="0">
                <a:solidFill>
                  <a:schemeClr val="bg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Arial"/>
              </a:rPr>
              <a:t>Radboud University Medical Center </a:t>
            </a:r>
            <a:endParaRPr lang="fr-FR" sz="900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Arial"/>
            </a:endParaRPr>
          </a:p>
          <a:p>
            <a:pPr marL="90170">
              <a:defRPr/>
            </a:pPr>
            <a:r>
              <a:rPr lang="en-US" sz="9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/>
              </a:rPr>
              <a:t>A.</a:t>
            </a:r>
            <a:r>
              <a:rPr lang="en-US" sz="900" b="1" dirty="0">
                <a:solidFill>
                  <a:schemeClr val="bg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Arial"/>
              </a:rPr>
              <a:t> Delmas | </a:t>
            </a:r>
            <a:r>
              <a:rPr lang="en-US" sz="900" dirty="0">
                <a:solidFill>
                  <a:schemeClr val="bg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Arial"/>
              </a:rPr>
              <a:t>Laboratoires Servier</a:t>
            </a:r>
            <a:endParaRPr lang="fr-FR" sz="900" dirty="0">
              <a:solidFill>
                <a:schemeClr val="bg1"/>
              </a:solidFill>
              <a:effectLst/>
              <a:latin typeface="Verdana" panose="020B0604030504040204" pitchFamily="34" charset="0"/>
              <a:ea typeface="Verdana" panose="020B0604030504040204" pitchFamily="34" charset="0"/>
              <a:cs typeface="Arial"/>
            </a:endParaRPr>
          </a:p>
        </p:txBody>
      </p:sp>
      <p:sp>
        <p:nvSpPr>
          <p:cNvPr id="52" name="ZoneTexte 51">
            <a:extLst>
              <a:ext uri="{FF2B5EF4-FFF2-40B4-BE49-F238E27FC236}">
                <a16:creationId xmlns:a16="http://schemas.microsoft.com/office/drawing/2014/main" id="{B4BB7731-CD61-8745-237A-CE384DFD8335}"/>
              </a:ext>
            </a:extLst>
          </p:cNvPr>
          <p:cNvSpPr txBox="1"/>
          <p:nvPr/>
        </p:nvSpPr>
        <p:spPr>
          <a:xfrm>
            <a:off x="8275573" y="1080180"/>
            <a:ext cx="759619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91440">
              <a:spcBef>
                <a:spcPts val="360"/>
              </a:spcBef>
              <a:spcAft>
                <a:spcPts val="0"/>
              </a:spcAft>
            </a:pPr>
            <a:r>
              <a:rPr lang="en-US" sz="1400" b="1" dirty="0">
                <a:solidFill>
                  <a:schemeClr val="accent4">
                    <a:lumMod val="20000"/>
                    <a:lumOff val="80000"/>
                  </a:schemeClr>
                </a:solidFill>
                <a:effectLst/>
                <a:latin typeface="Calibri" panose="020F0502020204030204" pitchFamily="34" charset="0"/>
                <a:ea typeface="Arial" panose="020B0604020202020204" pitchFamily="34" charset="0"/>
                <a:cs typeface="Arial" panose="020B0604020202020204" pitchFamily="34" charset="0"/>
              </a:rPr>
              <a:t>DAY</a:t>
            </a:r>
            <a:r>
              <a:rPr lang="en-US" sz="1400" b="1" spc="-75" dirty="0">
                <a:solidFill>
                  <a:schemeClr val="accent4">
                    <a:lumMod val="20000"/>
                    <a:lumOff val="80000"/>
                  </a:schemeClr>
                </a:solidFill>
                <a:effectLst/>
                <a:latin typeface="Calibri" panose="020F0502020204030204" pitchFamily="34" charset="0"/>
                <a:ea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b="1" dirty="0">
                <a:solidFill>
                  <a:schemeClr val="accent4">
                    <a:lumMod val="20000"/>
                    <a:lumOff val="80000"/>
                  </a:schemeClr>
                </a:solidFill>
                <a:effectLst/>
                <a:latin typeface="Calibri" panose="020F0502020204030204" pitchFamily="34" charset="0"/>
                <a:ea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fr-FR" sz="1100" dirty="0">
              <a:solidFill>
                <a:schemeClr val="accent4">
                  <a:lumMod val="20000"/>
                  <a:lumOff val="80000"/>
                </a:schemeClr>
              </a:solidFill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sp>
        <p:nvSpPr>
          <p:cNvPr id="54" name="ZoneTexte 53">
            <a:extLst>
              <a:ext uri="{FF2B5EF4-FFF2-40B4-BE49-F238E27FC236}">
                <a16:creationId xmlns:a16="http://schemas.microsoft.com/office/drawing/2014/main" id="{63E4B278-7ED4-B5DA-9A79-C17306B7D56E}"/>
              </a:ext>
            </a:extLst>
          </p:cNvPr>
          <p:cNvSpPr txBox="1"/>
          <p:nvPr/>
        </p:nvSpPr>
        <p:spPr>
          <a:xfrm>
            <a:off x="9979379" y="1427286"/>
            <a:ext cx="2130891" cy="246221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kumimoji="0" lang="en-US" sz="10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Verdana"/>
                <a:ea typeface="Arial" panose="020B0604020202020204" pitchFamily="34" charset="0"/>
              </a:rPr>
              <a:t>P. Moingeon 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Verdana"/>
                <a:ea typeface="Arial" panose="020B0604020202020204" pitchFamily="34" charset="0"/>
              </a:rPr>
              <a:t>| Paris Saclay </a:t>
            </a:r>
            <a:r>
              <a:rPr lang="en-US" sz="1000" dirty="0">
                <a:solidFill>
                  <a:schemeClr val="bg1"/>
                </a:solidFill>
                <a:latin typeface="Verdana"/>
                <a:ea typeface="Arial" panose="020B0604020202020204" pitchFamily="34" charset="0"/>
              </a:rPr>
              <a:t>U</a:t>
            </a:r>
            <a:endParaRPr lang="fr-FR" sz="1400" dirty="0"/>
          </a:p>
        </p:txBody>
      </p:sp>
      <p:sp>
        <p:nvSpPr>
          <p:cNvPr id="56" name="ZoneTexte 55">
            <a:extLst>
              <a:ext uri="{FF2B5EF4-FFF2-40B4-BE49-F238E27FC236}">
                <a16:creationId xmlns:a16="http://schemas.microsoft.com/office/drawing/2014/main" id="{08471C3B-AE2B-9031-43B8-871B75C8BCFC}"/>
              </a:ext>
            </a:extLst>
          </p:cNvPr>
          <p:cNvSpPr txBox="1"/>
          <p:nvPr/>
        </p:nvSpPr>
        <p:spPr>
          <a:xfrm>
            <a:off x="5354776" y="3627319"/>
            <a:ext cx="1236819" cy="400110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kumimoji="0" lang="en-US" sz="1000" b="1" i="0" u="none" strike="noStrike" kern="1200" cap="none" spc="-10" normalizeH="0" baseline="0" noProof="0" dirty="0">
                <a:ln>
                  <a:noFill/>
                </a:ln>
                <a:solidFill>
                  <a:srgbClr val="F79346"/>
                </a:solidFill>
                <a:effectLst/>
                <a:uLnTx/>
                <a:uFillTx/>
                <a:latin typeface="Verdana"/>
                <a:ea typeface="Arial" panose="020B0604020202020204" pitchFamily="34" charset="0"/>
              </a:rPr>
              <a:t>Students </a:t>
            </a:r>
            <a:br>
              <a:rPr lang="en-US" sz="1000" i="0" u="none" strike="noStrike" kern="1200" cap="none" spc="-10" normalizeH="0" baseline="0" noProof="0" dirty="0">
                <a:ln>
                  <a:noFill/>
                </a:ln>
                <a:effectLst/>
                <a:uLnTx/>
                <a:uFillTx/>
                <a:latin typeface="Verdana" panose="020B0604030504040204" pitchFamily="34" charset="0"/>
                <a:ea typeface="Arial" panose="020B0604020202020204" pitchFamily="34" charset="0"/>
              </a:rPr>
            </a:br>
            <a:r>
              <a:rPr kumimoji="0" lang="en-US" sz="1000" b="1" i="0" u="none" strike="noStrike" kern="1200" cap="none" spc="-10" normalizeH="0" baseline="0" noProof="0" dirty="0">
                <a:ln>
                  <a:noFill/>
                </a:ln>
                <a:solidFill>
                  <a:srgbClr val="F79346"/>
                </a:solidFill>
                <a:effectLst/>
                <a:uLnTx/>
                <a:uFillTx/>
                <a:latin typeface="Verdana"/>
                <a:ea typeface="Arial" panose="020B0604020202020204" pitchFamily="34" charset="0"/>
              </a:rPr>
              <a:t>Poster Blitz</a:t>
            </a:r>
            <a:r>
              <a:rPr kumimoji="0" lang="en-US" sz="1000" b="1" i="0" u="none" strike="noStrike" kern="1200" cap="none" spc="-40" normalizeH="0" baseline="0" noProof="0" dirty="0">
                <a:ln>
                  <a:noFill/>
                </a:ln>
                <a:solidFill>
                  <a:srgbClr val="F79346"/>
                </a:solidFill>
                <a:effectLst/>
                <a:uLnTx/>
                <a:uFillTx/>
                <a:latin typeface="Tahoma"/>
                <a:ea typeface="Arial" panose="020B0604020202020204" pitchFamily="34" charset="0"/>
                <a:cs typeface="Arial"/>
              </a:rPr>
              <a:t>  </a:t>
            </a:r>
            <a:endParaRPr lang="fr-FR" sz="2400" b="1" dirty="0">
              <a:solidFill>
                <a:srgbClr val="F79346"/>
              </a:solidFill>
              <a:latin typeface="Tahoma"/>
              <a:cs typeface="Arial"/>
            </a:endParaRPr>
          </a:p>
        </p:txBody>
      </p:sp>
      <p:sp>
        <p:nvSpPr>
          <p:cNvPr id="59" name="ZoneTexte 58">
            <a:extLst>
              <a:ext uri="{FF2B5EF4-FFF2-40B4-BE49-F238E27FC236}">
                <a16:creationId xmlns:a16="http://schemas.microsoft.com/office/drawing/2014/main" id="{3730D176-5895-E92A-D853-E0E53675B42B}"/>
              </a:ext>
            </a:extLst>
          </p:cNvPr>
          <p:cNvSpPr txBox="1"/>
          <p:nvPr/>
        </p:nvSpPr>
        <p:spPr>
          <a:xfrm>
            <a:off x="8374344" y="1400792"/>
            <a:ext cx="2123415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DE6C45"/>
                </a:solidFill>
                <a:effectLst/>
                <a:uLnTx/>
                <a:uFillTx/>
                <a:latin typeface="Verdana" panose="020B0604030504040204" pitchFamily="34" charset="0"/>
                <a:ea typeface="Arial" panose="020B0604020202020204" pitchFamily="34" charset="0"/>
                <a:cs typeface="+mn-cs"/>
              </a:rPr>
              <a:t>KEYNOTE speaker </a:t>
            </a:r>
            <a:endParaRPr lang="fr-FR" sz="1200" dirty="0"/>
          </a:p>
        </p:txBody>
      </p:sp>
      <p:sp>
        <p:nvSpPr>
          <p:cNvPr id="61" name="ZoneTexte 60">
            <a:extLst>
              <a:ext uri="{FF2B5EF4-FFF2-40B4-BE49-F238E27FC236}">
                <a16:creationId xmlns:a16="http://schemas.microsoft.com/office/drawing/2014/main" id="{11F9AACB-52A3-7AFA-8A92-5AA4FD2C937B}"/>
              </a:ext>
            </a:extLst>
          </p:cNvPr>
          <p:cNvSpPr txBox="1"/>
          <p:nvPr/>
        </p:nvSpPr>
        <p:spPr>
          <a:xfrm>
            <a:off x="8360060" y="1685215"/>
            <a:ext cx="376416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en-US" sz="1200" b="1" i="0" u="none" strike="noStrike" kern="1200" cap="none" spc="-10" normalizeH="0" baseline="0" noProof="0" dirty="0">
                <a:ln>
                  <a:noFill/>
                </a:ln>
                <a:solidFill>
                  <a:schemeClr val="accent2">
                    <a:lumMod val="60000"/>
                    <a:lumOff val="40000"/>
                  </a:schemeClr>
                </a:solidFill>
                <a:effectLst/>
                <a:uLnTx/>
                <a:uFillTx/>
                <a:latin typeface="Verdana" panose="020B0604030504040204" pitchFamily="34" charset="0"/>
                <a:ea typeface="Arial" panose="020B0604020202020204" pitchFamily="34" charset="0"/>
                <a:cs typeface="+mn-cs"/>
              </a:rPr>
              <a:t>Intelligent drugs: how AI is transforming healthcare </a:t>
            </a:r>
            <a:r>
              <a:rPr kumimoji="0" lang="en-US" sz="1200" b="1" i="0" u="none" strike="noStrike" kern="1200" cap="none" spc="-10" normalizeH="0" baseline="0" noProof="0" dirty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Verdana" panose="020B0604030504040204" pitchFamily="34" charset="0"/>
                <a:ea typeface="Arial" panose="020B0604020202020204" pitchFamily="34" charset="0"/>
                <a:cs typeface="+mn-cs"/>
              </a:rPr>
              <a:t> </a:t>
            </a:r>
            <a:endParaRPr lang="fr-FR" sz="1200" dirty="0">
              <a:solidFill>
                <a:srgbClr val="FFC000"/>
              </a:solidFill>
            </a:endParaRPr>
          </a:p>
        </p:txBody>
      </p:sp>
      <p:sp>
        <p:nvSpPr>
          <p:cNvPr id="66" name="ZoneTexte 65">
            <a:extLst>
              <a:ext uri="{FF2B5EF4-FFF2-40B4-BE49-F238E27FC236}">
                <a16:creationId xmlns:a16="http://schemas.microsoft.com/office/drawing/2014/main" id="{3E7CC47A-A5BA-7780-19CA-33010CD0496A}"/>
              </a:ext>
            </a:extLst>
          </p:cNvPr>
          <p:cNvSpPr txBox="1"/>
          <p:nvPr/>
        </p:nvSpPr>
        <p:spPr>
          <a:xfrm>
            <a:off x="8295332" y="2192236"/>
            <a:ext cx="3893620" cy="738664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marL="90170">
              <a:defRPr/>
            </a:pPr>
            <a:r>
              <a:rPr lang="en-US" sz="1200" b="1" spc="-10" dirty="0">
                <a:solidFill>
                  <a:srgbClr val="00B0F0"/>
                </a:solidFill>
                <a:effectLst/>
                <a:latin typeface="Verdana"/>
                <a:ea typeface="Verdana"/>
              </a:rPr>
              <a:t>Artificial Intelligence &amp; Machine Learning shaping the Future of Drug Development</a:t>
            </a:r>
            <a:endParaRPr lang="fr-FR" sz="1200">
              <a:solidFill>
                <a:srgbClr val="00B0F0"/>
              </a:solidFill>
              <a:effectLst/>
              <a:latin typeface="Verdana"/>
              <a:ea typeface="Verdana"/>
            </a:endParaRPr>
          </a:p>
          <a:p>
            <a:pPr marL="90170"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sz="900" b="1" dirty="0">
                <a:solidFill>
                  <a:schemeClr val="bg1"/>
                </a:solidFill>
                <a:effectLst/>
                <a:latin typeface="Verdana"/>
                <a:ea typeface="Arial" panose="020B0604020202020204" pitchFamily="34" charset="0"/>
              </a:rPr>
              <a:t>M. Karlsen  | </a:t>
            </a:r>
            <a:r>
              <a:rPr lang="en-US" sz="900" dirty="0">
                <a:solidFill>
                  <a:schemeClr val="bg1"/>
                </a:solidFill>
                <a:effectLst/>
                <a:latin typeface="Verdana"/>
                <a:ea typeface="Arial" panose="020B0604020202020204" pitchFamily="34" charset="0"/>
              </a:rPr>
              <a:t>Sanofi</a:t>
            </a:r>
            <a:r>
              <a:rPr lang="en-US" sz="900" b="1" dirty="0">
                <a:solidFill>
                  <a:schemeClr val="bg1"/>
                </a:solidFill>
                <a:effectLst/>
                <a:latin typeface="Verdana"/>
                <a:ea typeface="Arial" panose="020B0604020202020204" pitchFamily="34" charset="0"/>
              </a:rPr>
              <a:t> – N. Canouï | </a:t>
            </a:r>
            <a:r>
              <a:rPr lang="en-US" sz="900" dirty="0">
                <a:solidFill>
                  <a:schemeClr val="bg1"/>
                </a:solidFill>
                <a:effectLst/>
                <a:latin typeface="Verdana"/>
                <a:ea typeface="Arial" panose="020B0604020202020204" pitchFamily="34" charset="0"/>
              </a:rPr>
              <a:t>Aqemia </a:t>
            </a:r>
            <a:br>
              <a:rPr lang="en-US" sz="900" b="1" dirty="0">
                <a:latin typeface="Verdana"/>
                <a:ea typeface="Arial" panose="020B0604020202020204" pitchFamily="34" charset="0"/>
              </a:rPr>
            </a:br>
            <a:r>
              <a:rPr lang="en-US" sz="900" b="1" dirty="0">
                <a:solidFill>
                  <a:schemeClr val="bg1"/>
                </a:solidFill>
                <a:effectLst/>
                <a:latin typeface="Verdana"/>
                <a:ea typeface="Arial" panose="020B0604020202020204" pitchFamily="34" charset="0"/>
              </a:rPr>
              <a:t>M. Boussena | </a:t>
            </a:r>
            <a:r>
              <a:rPr lang="en-US" sz="900" dirty="0">
                <a:solidFill>
                  <a:schemeClr val="bg1"/>
                </a:solidFill>
                <a:effectLst/>
                <a:latin typeface="Verdana"/>
                <a:ea typeface="Arial" panose="020B0604020202020204" pitchFamily="34" charset="0"/>
              </a:rPr>
              <a:t>COMPO CRCM, Aix-Marseille University</a:t>
            </a:r>
            <a:endParaRPr kumimoji="0" lang="fr-FR" sz="180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Verdana"/>
              <a:ea typeface="Verdana" panose="020B0604030504040204" pitchFamily="34" charset="0"/>
            </a:endParaRPr>
          </a:p>
        </p:txBody>
      </p:sp>
      <p:sp>
        <p:nvSpPr>
          <p:cNvPr id="67" name="ZoneTexte 66">
            <a:extLst>
              <a:ext uri="{FF2B5EF4-FFF2-40B4-BE49-F238E27FC236}">
                <a16:creationId xmlns:a16="http://schemas.microsoft.com/office/drawing/2014/main" id="{EC196032-56BD-46FB-B6BA-0043C933BE6C}"/>
              </a:ext>
            </a:extLst>
          </p:cNvPr>
          <p:cNvSpPr txBox="1"/>
          <p:nvPr/>
        </p:nvSpPr>
        <p:spPr>
          <a:xfrm>
            <a:off x="8292286" y="2954221"/>
            <a:ext cx="3879088" cy="1031051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marL="90170">
              <a:defRPr/>
            </a:pPr>
            <a:r>
              <a:rPr lang="en-US" sz="1200" b="1" spc="-10" dirty="0">
                <a:solidFill>
                  <a:srgbClr val="00B0F0"/>
                </a:solidFill>
                <a:effectLst/>
                <a:latin typeface="Verdana"/>
                <a:ea typeface="Arial" panose="020B0604020202020204" pitchFamily="34" charset="0"/>
                <a:cs typeface="Arial"/>
              </a:rPr>
              <a:t>Beyond a Covariate: Towards Sex-Based</a:t>
            </a:r>
            <a:r>
              <a:rPr lang="en-US" sz="900" dirty="0">
                <a:solidFill>
                  <a:srgbClr val="00B0F0"/>
                </a:solidFill>
                <a:effectLst/>
                <a:latin typeface="Verdana"/>
                <a:ea typeface="Arial" panose="020B0604020202020204" pitchFamily="34" charset="0"/>
              </a:rPr>
              <a:t>. </a:t>
            </a:r>
            <a:r>
              <a:rPr lang="en-US" sz="1200" b="1" dirty="0">
                <a:solidFill>
                  <a:srgbClr val="00B0F0"/>
                </a:solidFill>
                <a:effectLst/>
                <a:latin typeface="Verdana"/>
                <a:ea typeface="Verdana"/>
              </a:rPr>
              <a:t>Drug Development for Women </a:t>
            </a:r>
            <a:br>
              <a:rPr lang="en-US" sz="900" dirty="0">
                <a:effectLst/>
                <a:latin typeface="Verdana"/>
                <a:ea typeface="Arial" panose="020B0604020202020204" pitchFamily="34" charset="0"/>
              </a:rPr>
            </a:br>
            <a:r>
              <a:rPr lang="en-US" sz="1000" b="1" dirty="0">
                <a:solidFill>
                  <a:schemeClr val="bg1"/>
                </a:solidFill>
                <a:effectLst/>
                <a:latin typeface="Verdana"/>
                <a:ea typeface="Arial" panose="020B0604020202020204" pitchFamily="34" charset="0"/>
              </a:rPr>
              <a:t>P. </a:t>
            </a:r>
            <a:r>
              <a:rPr lang="en-US" sz="900" b="1" dirty="0">
                <a:solidFill>
                  <a:schemeClr val="bg1"/>
                </a:solidFill>
                <a:effectLst/>
                <a:latin typeface="Verdana"/>
                <a:ea typeface="Arial" panose="020B0604020202020204" pitchFamily="34" charset="0"/>
              </a:rPr>
              <a:t>Annaert  - </a:t>
            </a:r>
            <a:r>
              <a:rPr lang="en-US" sz="900" dirty="0">
                <a:solidFill>
                  <a:schemeClr val="bg1"/>
                </a:solidFill>
                <a:effectLst/>
                <a:latin typeface="Verdana"/>
                <a:ea typeface="Arial" panose="020B0604020202020204" pitchFamily="34" charset="0"/>
              </a:rPr>
              <a:t>KU Leuven </a:t>
            </a:r>
            <a:r>
              <a:rPr lang="en-US" sz="900" b="1" dirty="0">
                <a:solidFill>
                  <a:schemeClr val="bg1"/>
                </a:solidFill>
                <a:effectLst/>
                <a:latin typeface="Verdana"/>
                <a:ea typeface="Arial" panose="020B0604020202020204" pitchFamily="34" charset="0"/>
              </a:rPr>
              <a:t>- E. Hansson | </a:t>
            </a:r>
            <a:r>
              <a:rPr lang="en-US" sz="900" dirty="0">
                <a:solidFill>
                  <a:schemeClr val="bg1"/>
                </a:solidFill>
                <a:effectLst/>
                <a:latin typeface="Verdana"/>
                <a:ea typeface="Arial" panose="020B0604020202020204" pitchFamily="34" charset="0"/>
              </a:rPr>
              <a:t>Pharmetheus  </a:t>
            </a:r>
          </a:p>
          <a:p>
            <a:pPr marL="90170">
              <a:defRPr/>
            </a:pPr>
            <a:r>
              <a:rPr lang="en-US" sz="900" b="1" dirty="0">
                <a:solidFill>
                  <a:schemeClr val="bg1"/>
                </a:solidFill>
                <a:effectLst/>
                <a:latin typeface="Verdana"/>
                <a:ea typeface="Arial" panose="020B0604020202020204" pitchFamily="34" charset="0"/>
              </a:rPr>
              <a:t>J. Delahousse </a:t>
            </a:r>
            <a:r>
              <a:rPr lang="en-US" sz="900" dirty="0">
                <a:solidFill>
                  <a:schemeClr val="bg1"/>
                </a:solidFill>
                <a:effectLst/>
                <a:latin typeface="Verdana"/>
                <a:ea typeface="Arial" panose="020B0604020202020204" pitchFamily="34" charset="0"/>
              </a:rPr>
              <a:t>| Gustave Roussy</a:t>
            </a:r>
          </a:p>
          <a:p>
            <a:pPr marL="90170">
              <a:defRPr/>
            </a:pPr>
            <a:endParaRPr lang="fr-FR" sz="900" dirty="0">
              <a:solidFill>
                <a:schemeClr val="bg1"/>
              </a:solidFill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marL="90170">
              <a:defRPr/>
            </a:pPr>
            <a:endParaRPr lang="fr-FR" sz="900" dirty="0">
              <a:solidFill>
                <a:schemeClr val="bg1"/>
              </a:solidFill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sp>
        <p:nvSpPr>
          <p:cNvPr id="69" name="ZoneTexte 68">
            <a:extLst>
              <a:ext uri="{FF2B5EF4-FFF2-40B4-BE49-F238E27FC236}">
                <a16:creationId xmlns:a16="http://schemas.microsoft.com/office/drawing/2014/main" id="{5D69679C-BAF7-0D79-DDE1-D99FA9801212}"/>
              </a:ext>
            </a:extLst>
          </p:cNvPr>
          <p:cNvSpPr txBox="1"/>
          <p:nvPr/>
        </p:nvSpPr>
        <p:spPr>
          <a:xfrm>
            <a:off x="8769258" y="4765242"/>
            <a:ext cx="2822058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91440">
              <a:spcBef>
                <a:spcPts val="360"/>
              </a:spcBef>
              <a:spcAft>
                <a:spcPts val="0"/>
              </a:spcAft>
            </a:pPr>
            <a:r>
              <a:rPr lang="en-US" sz="1200" b="1" spc="-10" dirty="0">
                <a:solidFill>
                  <a:schemeClr val="accent2">
                    <a:lumMod val="60000"/>
                    <a:lumOff val="40000"/>
                  </a:schemeClr>
                </a:solidFill>
                <a:effectLst/>
                <a:latin typeface="Verdana" panose="020B0604030504040204" pitchFamily="34" charset="0"/>
                <a:ea typeface="Arial" panose="020B0604020202020204" pitchFamily="34" charset="0"/>
              </a:rPr>
              <a:t>“Médicaments et Philosophie”</a:t>
            </a:r>
            <a:endParaRPr lang="fr-FR" sz="2000" dirty="0">
              <a:solidFill>
                <a:schemeClr val="accent2">
                  <a:lumMod val="60000"/>
                  <a:lumOff val="40000"/>
                </a:schemeClr>
              </a:solidFill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sp>
        <p:nvSpPr>
          <p:cNvPr id="73" name="ZoneTexte 72">
            <a:extLst>
              <a:ext uri="{FF2B5EF4-FFF2-40B4-BE49-F238E27FC236}">
                <a16:creationId xmlns:a16="http://schemas.microsoft.com/office/drawing/2014/main" id="{FFCF78D0-576A-DC9A-5853-E66220280C14}"/>
              </a:ext>
            </a:extLst>
          </p:cNvPr>
          <p:cNvSpPr txBox="1"/>
          <p:nvPr/>
        </p:nvSpPr>
        <p:spPr>
          <a:xfrm>
            <a:off x="4868775" y="1094281"/>
            <a:ext cx="759619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91440">
              <a:spcBef>
                <a:spcPts val="360"/>
              </a:spcBef>
              <a:spcAft>
                <a:spcPts val="0"/>
              </a:spcAft>
            </a:pPr>
            <a:r>
              <a:rPr lang="en-US" sz="1400" b="1" dirty="0">
                <a:solidFill>
                  <a:schemeClr val="accent4">
                    <a:lumMod val="20000"/>
                    <a:lumOff val="80000"/>
                  </a:schemeClr>
                </a:solidFill>
                <a:effectLst/>
                <a:latin typeface="Calibri" panose="020F0502020204030204" pitchFamily="34" charset="0"/>
                <a:ea typeface="Arial" panose="020B0604020202020204" pitchFamily="34" charset="0"/>
                <a:cs typeface="Arial" panose="020B0604020202020204" pitchFamily="34" charset="0"/>
              </a:rPr>
              <a:t>DAY</a:t>
            </a:r>
            <a:r>
              <a:rPr lang="en-US" sz="1400" b="1" spc="-75" dirty="0">
                <a:solidFill>
                  <a:schemeClr val="accent4">
                    <a:lumMod val="20000"/>
                    <a:lumOff val="80000"/>
                  </a:schemeClr>
                </a:solidFill>
                <a:effectLst/>
                <a:latin typeface="Calibri" panose="020F0502020204030204" pitchFamily="34" charset="0"/>
                <a:ea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b="1" dirty="0">
                <a:solidFill>
                  <a:schemeClr val="accent4">
                    <a:lumMod val="20000"/>
                    <a:lumOff val="80000"/>
                  </a:schemeClr>
                </a:solidFill>
                <a:effectLst/>
                <a:latin typeface="Calibri" panose="020F0502020204030204" pitchFamily="34" charset="0"/>
                <a:ea typeface="Arial" panose="020B0604020202020204" pitchFamily="34" charset="0"/>
                <a:cs typeface="Arial" panose="020B0604020202020204" pitchFamily="34" charset="0"/>
              </a:rPr>
              <a:t>1</a:t>
            </a:r>
            <a:endParaRPr lang="fr-FR" sz="1100" dirty="0">
              <a:solidFill>
                <a:schemeClr val="accent4">
                  <a:lumMod val="20000"/>
                  <a:lumOff val="80000"/>
                </a:schemeClr>
              </a:solidFill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sp>
        <p:nvSpPr>
          <p:cNvPr id="74" name="ZoneTexte 73">
            <a:extLst>
              <a:ext uri="{FF2B5EF4-FFF2-40B4-BE49-F238E27FC236}">
                <a16:creationId xmlns:a16="http://schemas.microsoft.com/office/drawing/2014/main" id="{A50704B8-0C5F-CC21-7C79-BABEA8295541}"/>
              </a:ext>
            </a:extLst>
          </p:cNvPr>
          <p:cNvSpPr txBox="1"/>
          <p:nvPr/>
        </p:nvSpPr>
        <p:spPr>
          <a:xfrm>
            <a:off x="8245136" y="4322878"/>
            <a:ext cx="3943816" cy="492443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marL="91440">
              <a:spcBef>
                <a:spcPts val="360"/>
              </a:spcBef>
              <a:spcAft>
                <a:spcPts val="0"/>
              </a:spcAft>
            </a:pPr>
            <a:r>
              <a:rPr lang="en-US" sz="1200" b="1" dirty="0">
                <a:solidFill>
                  <a:srgbClr val="DE6C45"/>
                </a:solidFill>
                <a:effectLst/>
                <a:latin typeface="Verdana"/>
                <a:ea typeface="Arial" panose="020B0604020202020204" pitchFamily="34" charset="0"/>
              </a:rPr>
              <a:t>ONE STEP ASIDE </a:t>
            </a:r>
            <a:r>
              <a:rPr lang="en-US" sz="900" b="1" dirty="0">
                <a:solidFill>
                  <a:schemeClr val="bg1"/>
                </a:solidFill>
                <a:effectLst/>
                <a:latin typeface="Verdana"/>
                <a:ea typeface="Arial" panose="020B0604020202020204" pitchFamily="34" charset="0"/>
              </a:rPr>
              <a:t>N. Martin </a:t>
            </a:r>
            <a:r>
              <a:rPr lang="en-US" sz="900" b="1" dirty="0">
                <a:solidFill>
                  <a:schemeClr val="bg1"/>
                </a:solidFill>
                <a:latin typeface="Verdana"/>
                <a:ea typeface="Arial" panose="020B0604020202020204" pitchFamily="34" charset="0"/>
              </a:rPr>
              <a:t>| </a:t>
            </a:r>
            <a:r>
              <a:rPr lang="en-US" sz="900" dirty="0">
                <a:solidFill>
                  <a:schemeClr val="bg1"/>
                </a:solidFill>
                <a:latin typeface="Verdana"/>
                <a:ea typeface="Arial" panose="020B0604020202020204" pitchFamily="34" charset="0"/>
              </a:rPr>
              <a:t>F</a:t>
            </a:r>
            <a:r>
              <a:rPr lang="en-US" sz="900" dirty="0">
                <a:solidFill>
                  <a:schemeClr val="bg1"/>
                </a:solidFill>
                <a:effectLst/>
                <a:latin typeface="Verdana"/>
                <a:ea typeface="Arial" panose="020B0604020202020204" pitchFamily="34" charset="0"/>
              </a:rPr>
              <a:t>ormer pharmacy intern and journalist at France Culture</a:t>
            </a:r>
            <a:r>
              <a:rPr lang="en-US" sz="1400" spc="-20" dirty="0">
                <a:solidFill>
                  <a:schemeClr val="bg1"/>
                </a:solidFill>
                <a:effectLst/>
                <a:latin typeface="Calibri"/>
                <a:ea typeface="Arial" panose="020B0604020202020204" pitchFamily="34" charset="0"/>
                <a:cs typeface="Arial"/>
              </a:rPr>
              <a:t> </a:t>
            </a:r>
            <a:endParaRPr lang="fr-FR" sz="900" dirty="0">
              <a:solidFill>
                <a:schemeClr val="bg1"/>
              </a:solidFill>
              <a:effectLst/>
              <a:latin typeface="Calibri"/>
              <a:ea typeface="Arial" panose="020B0604020202020204" pitchFamily="34" charset="0"/>
              <a:cs typeface="Arial"/>
            </a:endParaRPr>
          </a:p>
        </p:txBody>
      </p:sp>
      <p:sp>
        <p:nvSpPr>
          <p:cNvPr id="77" name="ZoneTexte 76">
            <a:extLst>
              <a:ext uri="{FF2B5EF4-FFF2-40B4-BE49-F238E27FC236}">
                <a16:creationId xmlns:a16="http://schemas.microsoft.com/office/drawing/2014/main" id="{37A13524-6074-5A97-6538-A40E0184DFC4}"/>
              </a:ext>
            </a:extLst>
          </p:cNvPr>
          <p:cNvSpPr txBox="1"/>
          <p:nvPr/>
        </p:nvSpPr>
        <p:spPr>
          <a:xfrm>
            <a:off x="4868775" y="4365343"/>
            <a:ext cx="2203482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22225" indent="90170" algn="just">
              <a:spcBef>
                <a:spcPts val="285"/>
              </a:spcBef>
              <a:spcAft>
                <a:spcPts val="0"/>
              </a:spcAft>
            </a:pPr>
            <a:r>
              <a:rPr lang="en-US" sz="1200" b="1" spc="-10">
                <a:solidFill>
                  <a:srgbClr val="00B0F0"/>
                </a:solidFill>
                <a:effectLst/>
                <a:latin typeface="Verdana" panose="020B0604030504040204" pitchFamily="34" charset="0"/>
                <a:ea typeface="Arial" panose="020B0604020202020204" pitchFamily="34" charset="0"/>
              </a:rPr>
              <a:t>Dose individualization</a:t>
            </a:r>
            <a:endParaRPr lang="fr-FR" sz="2000">
              <a:solidFill>
                <a:srgbClr val="00B0F0"/>
              </a:solidFill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sp>
        <p:nvSpPr>
          <p:cNvPr id="78" name="ZoneTexte 77">
            <a:extLst>
              <a:ext uri="{FF2B5EF4-FFF2-40B4-BE49-F238E27FC236}">
                <a16:creationId xmlns:a16="http://schemas.microsoft.com/office/drawing/2014/main" id="{6980D697-03B0-C625-172C-BCF33DF2CE8F}"/>
              </a:ext>
            </a:extLst>
          </p:cNvPr>
          <p:cNvSpPr txBox="1"/>
          <p:nvPr/>
        </p:nvSpPr>
        <p:spPr>
          <a:xfrm>
            <a:off x="4871821" y="4078449"/>
            <a:ext cx="759619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91440">
              <a:spcBef>
                <a:spcPts val="360"/>
              </a:spcBef>
              <a:spcAft>
                <a:spcPts val="0"/>
              </a:spcAft>
            </a:pPr>
            <a:r>
              <a:rPr lang="en-US" sz="1400" b="1" dirty="0">
                <a:solidFill>
                  <a:schemeClr val="accent4">
                    <a:lumMod val="20000"/>
                    <a:lumOff val="80000"/>
                  </a:schemeClr>
                </a:solidFill>
                <a:effectLst/>
                <a:latin typeface="Calibri" panose="020F0502020204030204" pitchFamily="34" charset="0"/>
                <a:ea typeface="Arial" panose="020B0604020202020204" pitchFamily="34" charset="0"/>
                <a:cs typeface="Arial" panose="020B0604020202020204" pitchFamily="34" charset="0"/>
              </a:rPr>
              <a:t>DAY</a:t>
            </a:r>
            <a:r>
              <a:rPr lang="en-US" sz="1400" b="1" spc="-75" dirty="0">
                <a:solidFill>
                  <a:schemeClr val="accent4">
                    <a:lumMod val="20000"/>
                    <a:lumOff val="80000"/>
                  </a:schemeClr>
                </a:solidFill>
                <a:effectLst/>
                <a:latin typeface="Calibri" panose="020F0502020204030204" pitchFamily="34" charset="0"/>
                <a:ea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b="1" dirty="0">
                <a:solidFill>
                  <a:schemeClr val="accent4">
                    <a:lumMod val="20000"/>
                    <a:lumOff val="80000"/>
                  </a:schemeClr>
                </a:solidFill>
                <a:effectLst/>
                <a:latin typeface="Calibri" panose="020F0502020204030204" pitchFamily="34" charset="0"/>
                <a:ea typeface="Arial" panose="020B0604020202020204" pitchFamily="34" charset="0"/>
                <a:cs typeface="Arial" panose="020B0604020202020204" pitchFamily="34" charset="0"/>
              </a:rPr>
              <a:t>3</a:t>
            </a:r>
            <a:endParaRPr lang="fr-FR" sz="1100" dirty="0">
              <a:solidFill>
                <a:schemeClr val="accent4">
                  <a:lumMod val="20000"/>
                  <a:lumOff val="80000"/>
                </a:schemeClr>
              </a:solidFill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sp>
        <p:nvSpPr>
          <p:cNvPr id="80" name="ZoneTexte 79">
            <a:extLst>
              <a:ext uri="{FF2B5EF4-FFF2-40B4-BE49-F238E27FC236}">
                <a16:creationId xmlns:a16="http://schemas.microsoft.com/office/drawing/2014/main" id="{ED79720C-BE20-E960-C3C8-897FDAA971BE}"/>
              </a:ext>
            </a:extLst>
          </p:cNvPr>
          <p:cNvSpPr txBox="1"/>
          <p:nvPr/>
        </p:nvSpPr>
        <p:spPr>
          <a:xfrm>
            <a:off x="4879765" y="4633962"/>
            <a:ext cx="3376730" cy="507831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marL="91440">
              <a:spcBef>
                <a:spcPts val="360"/>
              </a:spcBef>
              <a:spcAft>
                <a:spcPts val="0"/>
              </a:spcAft>
            </a:pPr>
            <a:r>
              <a:rPr lang="en-US" sz="900" b="1" dirty="0">
                <a:solidFill>
                  <a:schemeClr val="bg1"/>
                </a:solidFill>
                <a:effectLst/>
                <a:latin typeface="Verdana"/>
                <a:ea typeface="Arial" panose="020B0604020202020204" pitchFamily="34" charset="0"/>
              </a:rPr>
              <a:t>D. Jan Moes | </a:t>
            </a:r>
            <a:r>
              <a:rPr lang="en-US" sz="900" dirty="0">
                <a:solidFill>
                  <a:schemeClr val="bg1"/>
                </a:solidFill>
                <a:effectLst/>
                <a:latin typeface="Verdana"/>
                <a:ea typeface="Arial" panose="020B0604020202020204" pitchFamily="34" charset="0"/>
              </a:rPr>
              <a:t>University of Leiden</a:t>
            </a:r>
            <a:r>
              <a:rPr lang="en-US" sz="900" dirty="0">
                <a:solidFill>
                  <a:schemeClr val="bg1"/>
                </a:solidFill>
                <a:latin typeface="Verdana"/>
                <a:ea typeface="Arial" panose="020B0604020202020204" pitchFamily="34" charset="0"/>
              </a:rPr>
              <a:t>  - </a:t>
            </a:r>
            <a:r>
              <a:rPr lang="en-US" sz="900" b="1" dirty="0">
                <a:solidFill>
                  <a:schemeClr val="bg1"/>
                </a:solidFill>
                <a:effectLst/>
                <a:latin typeface="Verdana"/>
                <a:ea typeface="Arial" panose="020B0604020202020204" pitchFamily="34" charset="0"/>
              </a:rPr>
              <a:t>F Foissac | </a:t>
            </a:r>
            <a:r>
              <a:rPr lang="en-US" sz="900" dirty="0">
                <a:solidFill>
                  <a:schemeClr val="bg1"/>
                </a:solidFill>
                <a:effectLst/>
                <a:latin typeface="Verdana"/>
                <a:ea typeface="Arial" panose="020B0604020202020204" pitchFamily="34" charset="0"/>
              </a:rPr>
              <a:t>Paris Cité University</a:t>
            </a:r>
            <a:r>
              <a:rPr lang="en-US" sz="900" b="1" dirty="0">
                <a:solidFill>
                  <a:schemeClr val="bg1"/>
                </a:solidFill>
                <a:effectLst/>
                <a:latin typeface="Verdana"/>
                <a:ea typeface="Arial" panose="020B0604020202020204" pitchFamily="34" charset="0"/>
              </a:rPr>
              <a:t> - F Lemaitre  | </a:t>
            </a:r>
            <a:r>
              <a:rPr lang="en-US" sz="900" dirty="0">
                <a:solidFill>
                  <a:schemeClr val="bg1"/>
                </a:solidFill>
                <a:effectLst/>
                <a:latin typeface="Verdana"/>
                <a:ea typeface="Arial" panose="020B0604020202020204" pitchFamily="34" charset="0"/>
              </a:rPr>
              <a:t>University of Rennes</a:t>
            </a:r>
            <a:endParaRPr lang="fr-FR" sz="3600" dirty="0">
              <a:solidFill>
                <a:schemeClr val="bg1"/>
              </a:solidFill>
              <a:effectLst/>
              <a:latin typeface="Verdana"/>
              <a:ea typeface="Arial" panose="020B0604020202020204" pitchFamily="34" charset="0"/>
            </a:endParaRPr>
          </a:p>
        </p:txBody>
      </p:sp>
      <p:sp>
        <p:nvSpPr>
          <p:cNvPr id="82" name="ZoneTexte 81">
            <a:extLst>
              <a:ext uri="{FF2B5EF4-FFF2-40B4-BE49-F238E27FC236}">
                <a16:creationId xmlns:a16="http://schemas.microsoft.com/office/drawing/2014/main" id="{CB266EA7-D310-9707-C7D2-88BE8A686295}"/>
              </a:ext>
            </a:extLst>
          </p:cNvPr>
          <p:cNvSpPr txBox="1"/>
          <p:nvPr/>
        </p:nvSpPr>
        <p:spPr>
          <a:xfrm>
            <a:off x="4801619" y="5056744"/>
            <a:ext cx="3484896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14300" marR="22225">
              <a:spcBef>
                <a:spcPts val="285"/>
              </a:spcBef>
              <a:spcAft>
                <a:spcPts val="0"/>
              </a:spcAft>
            </a:pPr>
            <a:r>
              <a:rPr lang="en-US" sz="1200" b="1" spc="-10" dirty="0">
                <a:solidFill>
                  <a:srgbClr val="00B0F0"/>
                </a:solidFill>
                <a:effectLst/>
                <a:latin typeface="Verdana" panose="020B0604030504040204" pitchFamily="34" charset="0"/>
                <a:ea typeface="Arial" panose="020B0604020202020204" pitchFamily="34" charset="0"/>
              </a:rPr>
              <a:t>Central nervous system and therapy</a:t>
            </a:r>
            <a:endParaRPr lang="fr-FR" sz="2000" dirty="0">
              <a:solidFill>
                <a:srgbClr val="00B0F0"/>
              </a:solidFill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sp>
        <p:nvSpPr>
          <p:cNvPr id="84" name="ZoneTexte 83">
            <a:extLst>
              <a:ext uri="{FF2B5EF4-FFF2-40B4-BE49-F238E27FC236}">
                <a16:creationId xmlns:a16="http://schemas.microsoft.com/office/drawing/2014/main" id="{85F977D1-245F-5C9E-6DD8-23123265F04C}"/>
              </a:ext>
            </a:extLst>
          </p:cNvPr>
          <p:cNvSpPr txBox="1"/>
          <p:nvPr/>
        </p:nvSpPr>
        <p:spPr>
          <a:xfrm>
            <a:off x="6789064" y="5759112"/>
            <a:ext cx="1808687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90170" algn="ctr">
              <a:spcBef>
                <a:spcPts val="5"/>
              </a:spcBef>
              <a:spcAft>
                <a:spcPts val="0"/>
              </a:spcAft>
            </a:pPr>
            <a:r>
              <a:rPr lang="en-US" sz="1200" b="1" spc="-10" dirty="0">
                <a:solidFill>
                  <a:srgbClr val="F79346"/>
                </a:solidFill>
                <a:effectLst/>
                <a:latin typeface="Verdana" panose="020B0604030504040204" pitchFamily="34" charset="0"/>
                <a:ea typeface="Arial" panose="020B0604020202020204" pitchFamily="34" charset="0"/>
              </a:rPr>
              <a:t>Poster Awards</a:t>
            </a:r>
            <a:endParaRPr lang="fr-FR" sz="2000" b="1" dirty="0">
              <a:solidFill>
                <a:srgbClr val="F79346"/>
              </a:solidFill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pic>
        <p:nvPicPr>
          <p:cNvPr id="90" name="Graphique 89" descr="Médaille avec un remplissage uni">
            <a:extLst>
              <a:ext uri="{FF2B5EF4-FFF2-40B4-BE49-F238E27FC236}">
                <a16:creationId xmlns:a16="http://schemas.microsoft.com/office/drawing/2014/main" id="{03AD343A-1FF2-EED4-867C-ED80A2C8A25C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6696882" y="5706952"/>
            <a:ext cx="348431" cy="348431"/>
          </a:xfrm>
          <a:prstGeom prst="rect">
            <a:avLst/>
          </a:prstGeom>
        </p:spPr>
      </p:pic>
      <p:pic>
        <p:nvPicPr>
          <p:cNvPr id="94" name="Graphique 93" descr="Danser avec un remplissage uni">
            <a:extLst>
              <a:ext uri="{FF2B5EF4-FFF2-40B4-BE49-F238E27FC236}">
                <a16:creationId xmlns:a16="http://schemas.microsoft.com/office/drawing/2014/main" id="{3A100027-FF3A-6BAC-14D7-54DA704BBA7F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10322214" y="5107303"/>
            <a:ext cx="372711" cy="372711"/>
          </a:xfrm>
          <a:prstGeom prst="rect">
            <a:avLst/>
          </a:prstGeom>
        </p:spPr>
      </p:pic>
      <p:sp>
        <p:nvSpPr>
          <p:cNvPr id="95" name="ZoneTexte 94">
            <a:extLst>
              <a:ext uri="{FF2B5EF4-FFF2-40B4-BE49-F238E27FC236}">
                <a16:creationId xmlns:a16="http://schemas.microsoft.com/office/drawing/2014/main" id="{A6449CE2-15EF-F6B7-87EB-A0D70E56C8E7}"/>
              </a:ext>
            </a:extLst>
          </p:cNvPr>
          <p:cNvSpPr txBox="1"/>
          <p:nvPr/>
        </p:nvSpPr>
        <p:spPr>
          <a:xfrm>
            <a:off x="10645468" y="5138713"/>
            <a:ext cx="1464802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90170" algn="just">
              <a:spcBef>
                <a:spcPts val="5"/>
              </a:spcBef>
              <a:spcAft>
                <a:spcPts val="0"/>
              </a:spcAft>
            </a:pPr>
            <a:r>
              <a:rPr lang="en-US" sz="1200" b="1" spc="-10" dirty="0">
                <a:solidFill>
                  <a:srgbClr val="F79346"/>
                </a:solidFill>
                <a:effectLst/>
                <a:latin typeface="Verdana" panose="020B0604030504040204" pitchFamily="34" charset="0"/>
                <a:ea typeface="Arial" panose="020B0604020202020204" pitchFamily="34" charset="0"/>
              </a:rPr>
              <a:t>Gala diner</a:t>
            </a:r>
            <a:endParaRPr lang="fr-FR" sz="2000" b="1" dirty="0">
              <a:solidFill>
                <a:srgbClr val="F79346"/>
              </a:solidFill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sp>
        <p:nvSpPr>
          <p:cNvPr id="96" name="ZoneTexte 95">
            <a:extLst>
              <a:ext uri="{FF2B5EF4-FFF2-40B4-BE49-F238E27FC236}">
                <a16:creationId xmlns:a16="http://schemas.microsoft.com/office/drawing/2014/main" id="{BE05B00C-B250-EF2A-6CFE-F5625831FDD5}"/>
              </a:ext>
            </a:extLst>
          </p:cNvPr>
          <p:cNvSpPr txBox="1"/>
          <p:nvPr/>
        </p:nvSpPr>
        <p:spPr>
          <a:xfrm>
            <a:off x="6802715" y="3625433"/>
            <a:ext cx="1372444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kumimoji="0" lang="en-US" sz="1000" b="1" i="0" u="none" strike="noStrike" kern="1200" cap="none" spc="-10" normalizeH="0" baseline="0" noProof="0" dirty="0">
                <a:ln>
                  <a:noFill/>
                </a:ln>
                <a:solidFill>
                  <a:srgbClr val="F79346"/>
                </a:solidFill>
                <a:effectLst/>
                <a:uLnTx/>
                <a:uFillTx/>
                <a:latin typeface="Verdana" panose="020B0604030504040204" pitchFamily="34" charset="0"/>
                <a:ea typeface="Arial" panose="020B0604020202020204" pitchFamily="34" charset="0"/>
                <a:cs typeface="+mn-cs"/>
              </a:rPr>
              <a:t>Poster Session </a:t>
            </a:r>
            <a:br>
              <a:rPr kumimoji="0" lang="en-US" sz="1000" i="0" u="none" strike="noStrike" kern="1200" cap="none" spc="-10" normalizeH="0" baseline="0" noProof="0" dirty="0">
                <a:ln>
                  <a:noFill/>
                </a:ln>
                <a:solidFill>
                  <a:srgbClr val="F79346"/>
                </a:solidFill>
                <a:effectLst/>
                <a:uLnTx/>
                <a:uFillTx/>
                <a:latin typeface="Verdana" panose="020B0604030504040204" pitchFamily="34" charset="0"/>
                <a:ea typeface="Arial" panose="020B0604020202020204" pitchFamily="34" charset="0"/>
                <a:cs typeface="+mn-cs"/>
              </a:rPr>
            </a:br>
            <a:r>
              <a:rPr kumimoji="0" lang="en-US" sz="1000" i="0" u="none" strike="noStrike" kern="1200" cap="none" spc="-10" normalizeH="0" baseline="0" noProof="0" dirty="0">
                <a:ln>
                  <a:noFill/>
                </a:ln>
                <a:solidFill>
                  <a:srgbClr val="F79346"/>
                </a:solidFill>
                <a:effectLst/>
                <a:uLnTx/>
                <a:uFillTx/>
                <a:latin typeface="Verdana" panose="020B0604030504040204" pitchFamily="34" charset="0"/>
                <a:ea typeface="Arial" panose="020B0604020202020204" pitchFamily="34" charset="0"/>
                <a:cs typeface="+mn-cs"/>
              </a:rPr>
              <a:t>&amp; Cocktail</a:t>
            </a:r>
            <a:endParaRPr lang="fr-FR" sz="2400" dirty="0">
              <a:solidFill>
                <a:srgbClr val="F79346"/>
              </a:solidFill>
            </a:endParaRPr>
          </a:p>
        </p:txBody>
      </p:sp>
      <p:pic>
        <p:nvPicPr>
          <p:cNvPr id="98" name="Graphique 97" descr="Noix de coco avec un remplissage uni">
            <a:extLst>
              <a:ext uri="{FF2B5EF4-FFF2-40B4-BE49-F238E27FC236}">
                <a16:creationId xmlns:a16="http://schemas.microsoft.com/office/drawing/2014/main" id="{B33A816E-A2C2-3CD4-6598-C32A7C2290ED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6632979" y="3688156"/>
            <a:ext cx="256389" cy="256389"/>
          </a:xfrm>
          <a:prstGeom prst="rect">
            <a:avLst/>
          </a:prstGeom>
        </p:spPr>
      </p:pic>
      <p:pic>
        <p:nvPicPr>
          <p:cNvPr id="100" name="Graphique 99" descr="Calendrier journalier contour">
            <a:extLst>
              <a:ext uri="{FF2B5EF4-FFF2-40B4-BE49-F238E27FC236}">
                <a16:creationId xmlns:a16="http://schemas.microsoft.com/office/drawing/2014/main" id="{DCC4A985-CC23-0251-A074-1EFCD8F14661}"/>
              </a:ext>
            </a:extLst>
          </p:cNvPr>
          <p:cNvPicPr>
            <a:picLocks noChangeAspect="1"/>
          </p:cNvPicPr>
          <p:nvPr/>
        </p:nvPicPr>
        <p:blipFill>
          <a:blip r:embed="rId13">
            <a:extLst>
              <a:ext uri="{96DAC541-7B7A-43D3-8B79-37D633B846F1}">
                <asvg:svgBlip xmlns:asvg="http://schemas.microsoft.com/office/drawing/2016/SVG/main" r:embed="rId14"/>
              </a:ext>
            </a:extLst>
          </a:blip>
          <a:stretch>
            <a:fillRect/>
          </a:stretch>
        </p:blipFill>
        <p:spPr>
          <a:xfrm>
            <a:off x="745732" y="3406320"/>
            <a:ext cx="282028" cy="282028"/>
          </a:xfrm>
          <a:prstGeom prst="rect">
            <a:avLst/>
          </a:prstGeom>
        </p:spPr>
      </p:pic>
      <p:sp>
        <p:nvSpPr>
          <p:cNvPr id="102" name="ZoneTexte 101">
            <a:extLst>
              <a:ext uri="{FF2B5EF4-FFF2-40B4-BE49-F238E27FC236}">
                <a16:creationId xmlns:a16="http://schemas.microsoft.com/office/drawing/2014/main" id="{EF48FF63-8C36-1FBD-7802-781BD7170D88}"/>
              </a:ext>
            </a:extLst>
          </p:cNvPr>
          <p:cNvSpPr txBox="1"/>
          <p:nvPr/>
        </p:nvSpPr>
        <p:spPr>
          <a:xfrm>
            <a:off x="904892" y="3808599"/>
            <a:ext cx="2988901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endParaRPr lang="en-US" sz="1600" spc="-25" dirty="0">
              <a:solidFill>
                <a:schemeClr val="bg1"/>
              </a:solidFill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algn="ctr"/>
            <a:r>
              <a:rPr lang="en-US" sz="1600" b="1" spc="-25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Le Corum</a:t>
            </a:r>
            <a:r>
              <a:rPr lang="en-US" sz="1600" spc="-25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, 80 avenue Raspail </a:t>
            </a:r>
            <a:br>
              <a:rPr lang="en-US" sz="1600" spc="-25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</a:br>
            <a:r>
              <a:rPr lang="en-US" sz="1600" spc="-25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Gentilly, France</a:t>
            </a:r>
            <a:endParaRPr lang="fr-FR" sz="1600" dirty="0"/>
          </a:p>
        </p:txBody>
      </p:sp>
      <p:pic>
        <p:nvPicPr>
          <p:cNvPr id="104" name="Graphique 103" descr="Toque d'étudiant contour">
            <a:extLst>
              <a:ext uri="{FF2B5EF4-FFF2-40B4-BE49-F238E27FC236}">
                <a16:creationId xmlns:a16="http://schemas.microsoft.com/office/drawing/2014/main" id="{4C105634-D5DE-F9D5-5A72-1C97B7935083}"/>
              </a:ext>
            </a:extLst>
          </p:cNvPr>
          <p:cNvPicPr>
            <a:picLocks noChangeAspect="1"/>
          </p:cNvPicPr>
          <p:nvPr/>
        </p:nvPicPr>
        <p:blipFill>
          <a:blip r:embed="rId15">
            <a:extLst>
              <a:ext uri="{96DAC541-7B7A-43D3-8B79-37D633B846F1}">
                <asvg:svgBlip xmlns:asvg="http://schemas.microsoft.com/office/drawing/2016/SVG/main" r:embed="rId16"/>
              </a:ext>
            </a:extLst>
          </a:blip>
          <a:stretch>
            <a:fillRect/>
          </a:stretch>
        </p:blipFill>
        <p:spPr>
          <a:xfrm>
            <a:off x="5231555" y="3619764"/>
            <a:ext cx="335106" cy="335106"/>
          </a:xfrm>
          <a:prstGeom prst="rect">
            <a:avLst/>
          </a:prstGeom>
        </p:spPr>
      </p:pic>
      <p:sp>
        <p:nvSpPr>
          <p:cNvPr id="109" name="ZoneTexte 108">
            <a:extLst>
              <a:ext uri="{FF2B5EF4-FFF2-40B4-BE49-F238E27FC236}">
                <a16:creationId xmlns:a16="http://schemas.microsoft.com/office/drawing/2014/main" id="{9EB0C10C-6DDC-C63F-A823-B4BABD380071}"/>
              </a:ext>
            </a:extLst>
          </p:cNvPr>
          <p:cNvSpPr txBox="1"/>
          <p:nvPr/>
        </p:nvSpPr>
        <p:spPr>
          <a:xfrm>
            <a:off x="8292286" y="3700460"/>
            <a:ext cx="3879088" cy="605294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marL="90170">
              <a:defRPr/>
            </a:pPr>
            <a:r>
              <a:rPr lang="en-US" sz="1200" b="1" spc="-10" dirty="0">
                <a:solidFill>
                  <a:srgbClr val="00B0F0"/>
                </a:solidFill>
                <a:effectLst/>
                <a:latin typeface="Verdana" panose="020B0604030504040204" pitchFamily="34" charset="0"/>
                <a:ea typeface="Arial" panose="020B0604020202020204" pitchFamily="34" charset="0"/>
              </a:rPr>
              <a:t>Innovations in Drug Transporters</a:t>
            </a:r>
            <a:endParaRPr lang="fr-FR" sz="1200" dirty="0">
              <a:solidFill>
                <a:srgbClr val="00B0F0"/>
              </a:solidFill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marL="91440">
              <a:spcBef>
                <a:spcPts val="360"/>
              </a:spcBef>
              <a:spcAft>
                <a:spcPts val="0"/>
              </a:spcAft>
            </a:pPr>
            <a:r>
              <a:rPr lang="en-US" sz="900" b="1" dirty="0">
                <a:solidFill>
                  <a:schemeClr val="bg1"/>
                </a:solidFill>
                <a:effectLst/>
                <a:latin typeface="Verdana"/>
                <a:ea typeface="Arial" panose="020B0604020202020204" pitchFamily="34" charset="0"/>
              </a:rPr>
              <a:t>S. Neuhoff | </a:t>
            </a:r>
            <a:r>
              <a:rPr lang="en-US" sz="900" dirty="0">
                <a:solidFill>
                  <a:schemeClr val="bg1"/>
                </a:solidFill>
                <a:effectLst/>
                <a:latin typeface="Verdana"/>
                <a:ea typeface="Arial" panose="020B0604020202020204" pitchFamily="34" charset="0"/>
              </a:rPr>
              <a:t>Certara – </a:t>
            </a:r>
            <a:r>
              <a:rPr lang="en-US" sz="900" b="1" dirty="0">
                <a:solidFill>
                  <a:schemeClr val="bg1"/>
                </a:solidFill>
                <a:effectLst/>
                <a:latin typeface="Verdana"/>
                <a:ea typeface="Arial" panose="020B0604020202020204" pitchFamily="34" charset="0"/>
              </a:rPr>
              <a:t>P. Tatrai | </a:t>
            </a:r>
            <a:r>
              <a:rPr lang="en-US" sz="900" dirty="0">
                <a:solidFill>
                  <a:schemeClr val="bg1"/>
                </a:solidFill>
                <a:effectLst/>
                <a:latin typeface="Verdana"/>
                <a:ea typeface="Arial" panose="020B0604020202020204" pitchFamily="34" charset="0"/>
              </a:rPr>
              <a:t>Solvo</a:t>
            </a:r>
            <a:br>
              <a:rPr lang="en-US" sz="900" b="1" dirty="0">
                <a:effectLst/>
                <a:latin typeface="Verdana"/>
                <a:ea typeface="Arial" panose="020B0604020202020204" pitchFamily="34" charset="0"/>
              </a:rPr>
            </a:br>
            <a:r>
              <a:rPr lang="en-US" sz="900" b="1" dirty="0">
                <a:solidFill>
                  <a:schemeClr val="bg1"/>
                </a:solidFill>
                <a:effectLst/>
                <a:latin typeface="Verdana"/>
                <a:ea typeface="Arial" panose="020B0604020202020204" pitchFamily="34" charset="0"/>
              </a:rPr>
              <a:t>D. Scotcher  | </a:t>
            </a:r>
            <a:r>
              <a:rPr lang="en-US" sz="900" dirty="0">
                <a:solidFill>
                  <a:schemeClr val="bg1"/>
                </a:solidFill>
                <a:effectLst/>
                <a:latin typeface="Verdana"/>
                <a:ea typeface="Arial" panose="020B0604020202020204" pitchFamily="34" charset="0"/>
              </a:rPr>
              <a:t>University of Manchester</a:t>
            </a:r>
            <a:endParaRPr lang="fr-FR" sz="900" dirty="0">
              <a:solidFill>
                <a:schemeClr val="bg1"/>
              </a:solidFill>
              <a:effectLst/>
              <a:latin typeface="Verdana"/>
              <a:ea typeface="Arial" panose="020B0604020202020204" pitchFamily="34" charset="0"/>
            </a:endParaRPr>
          </a:p>
        </p:txBody>
      </p:sp>
      <p:sp>
        <p:nvSpPr>
          <p:cNvPr id="114" name="ZoneTexte 113">
            <a:extLst>
              <a:ext uri="{FF2B5EF4-FFF2-40B4-BE49-F238E27FC236}">
                <a16:creationId xmlns:a16="http://schemas.microsoft.com/office/drawing/2014/main" id="{EA20EF2F-6614-DEE5-2A74-4949335CF929}"/>
              </a:ext>
            </a:extLst>
          </p:cNvPr>
          <p:cNvSpPr txBox="1"/>
          <p:nvPr/>
        </p:nvSpPr>
        <p:spPr>
          <a:xfrm>
            <a:off x="1716270" y="6029383"/>
            <a:ext cx="1176925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100" dirty="0">
                <a:solidFill>
                  <a:srgbClr val="0070C0"/>
                </a:solidFill>
                <a:hlinkClick r:id="rId17"/>
              </a:rPr>
              <a:t>Detailed agenda</a:t>
            </a:r>
            <a:endParaRPr lang="fr-FR" sz="1100" dirty="0">
              <a:solidFill>
                <a:srgbClr val="0070C0"/>
              </a:solidFill>
            </a:endParaRPr>
          </a:p>
        </p:txBody>
      </p:sp>
      <p:sp>
        <p:nvSpPr>
          <p:cNvPr id="115" name="Flèche : droite 114">
            <a:extLst>
              <a:ext uri="{FF2B5EF4-FFF2-40B4-BE49-F238E27FC236}">
                <a16:creationId xmlns:a16="http://schemas.microsoft.com/office/drawing/2014/main" id="{DA3653FC-899A-45B3-BE49-0C4C66AAF944}"/>
              </a:ext>
            </a:extLst>
          </p:cNvPr>
          <p:cNvSpPr/>
          <p:nvPr/>
        </p:nvSpPr>
        <p:spPr>
          <a:xfrm>
            <a:off x="1537508" y="6055383"/>
            <a:ext cx="148803" cy="209610"/>
          </a:xfrm>
          <a:prstGeom prst="rightArrow">
            <a:avLst/>
          </a:prstGeom>
          <a:solidFill>
            <a:srgbClr val="0070C0"/>
          </a:solidFill>
          <a:ln>
            <a:solidFill>
              <a:srgbClr val="0070C0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C171A7DA-8C24-323C-014B-43463E11E2DC}"/>
              </a:ext>
            </a:extLst>
          </p:cNvPr>
          <p:cNvPicPr>
            <a:picLocks noChangeAspect="1"/>
          </p:cNvPicPr>
          <p:nvPr/>
        </p:nvPicPr>
        <p:blipFill>
          <a:blip r:embed="rId18"/>
          <a:stretch>
            <a:fillRect/>
          </a:stretch>
        </p:blipFill>
        <p:spPr>
          <a:xfrm>
            <a:off x="39653" y="645846"/>
            <a:ext cx="4553585" cy="2381582"/>
          </a:xfrm>
          <a:prstGeom prst="rect">
            <a:avLst/>
          </a:prstGeom>
        </p:spPr>
      </p:pic>
      <p:sp>
        <p:nvSpPr>
          <p:cNvPr id="2" name="ZoneTexte 79">
            <a:extLst>
              <a:ext uri="{FF2B5EF4-FFF2-40B4-BE49-F238E27FC236}">
                <a16:creationId xmlns:a16="http://schemas.microsoft.com/office/drawing/2014/main" id="{8B979DD3-C52A-8BC9-7AED-DD9631688FF7}"/>
              </a:ext>
            </a:extLst>
          </p:cNvPr>
          <p:cNvSpPr txBox="1"/>
          <p:nvPr/>
        </p:nvSpPr>
        <p:spPr>
          <a:xfrm>
            <a:off x="4852059" y="5283925"/>
            <a:ext cx="3112773" cy="369332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marL="91440">
              <a:spcBef>
                <a:spcPts val="360"/>
              </a:spcBef>
            </a:pPr>
            <a:r>
              <a:rPr lang="en-US" sz="900" b="1" dirty="0">
                <a:solidFill>
                  <a:schemeClr val="bg1"/>
                </a:solidFill>
                <a:latin typeface="Verdana"/>
                <a:ea typeface="Arial" panose="020B0604020202020204" pitchFamily="34" charset="0"/>
                <a:cs typeface="Arial"/>
              </a:rPr>
              <a:t>N. Janssen</a:t>
            </a:r>
            <a:r>
              <a:rPr lang="en-US" sz="900" b="1" dirty="0">
                <a:solidFill>
                  <a:schemeClr val="bg1"/>
                </a:solidFill>
                <a:effectLst/>
                <a:latin typeface="Verdana"/>
                <a:ea typeface="Arial" panose="020B0604020202020204" pitchFamily="34" charset="0"/>
                <a:cs typeface="Arial"/>
              </a:rPr>
              <a:t> | </a:t>
            </a:r>
            <a:r>
              <a:rPr lang="en-US" sz="900" dirty="0">
                <a:solidFill>
                  <a:schemeClr val="bg1"/>
                </a:solidFill>
                <a:latin typeface="Verdana"/>
                <a:ea typeface="Arial" panose="020B0604020202020204" pitchFamily="34" charset="0"/>
                <a:cs typeface="Arial"/>
              </a:rPr>
              <a:t>Roche</a:t>
            </a:r>
            <a:r>
              <a:rPr lang="en-US" sz="900" b="1" dirty="0">
                <a:solidFill>
                  <a:schemeClr val="bg1"/>
                </a:solidFill>
                <a:latin typeface="Verdana"/>
                <a:ea typeface="Arial" panose="020B0604020202020204" pitchFamily="34" charset="0"/>
                <a:cs typeface="Arial"/>
              </a:rPr>
              <a:t>  - A. Lopez-Noriega | </a:t>
            </a:r>
            <a:r>
              <a:rPr lang="en-US" sz="900" dirty="0">
                <a:solidFill>
                  <a:schemeClr val="bg1"/>
                </a:solidFill>
                <a:latin typeface="Verdana"/>
                <a:ea typeface="Arial" panose="020B0604020202020204" pitchFamily="34" charset="0"/>
                <a:cs typeface="Arial"/>
              </a:rPr>
              <a:t>Medincell</a:t>
            </a:r>
            <a:r>
              <a:rPr lang="en-US" sz="900" b="1" dirty="0">
                <a:solidFill>
                  <a:schemeClr val="bg1"/>
                </a:solidFill>
                <a:latin typeface="Verdana"/>
                <a:ea typeface="Arial" panose="020B0604020202020204" pitchFamily="34" charset="0"/>
                <a:cs typeface="Arial"/>
              </a:rPr>
              <a:t>  </a:t>
            </a:r>
            <a:r>
              <a:rPr lang="en-US" sz="900" dirty="0">
                <a:solidFill>
                  <a:schemeClr val="bg1"/>
                </a:solidFill>
                <a:latin typeface="Verdana"/>
                <a:ea typeface="Arial" panose="020B0604020202020204" pitchFamily="34" charset="0"/>
                <a:cs typeface="Arial"/>
              </a:rPr>
              <a:t>Speaker to be confirmed</a:t>
            </a:r>
            <a:endParaRPr lang="en-US" sz="900" dirty="0">
              <a:solidFill>
                <a:schemeClr val="bg1"/>
              </a:solidFill>
              <a:effectLst/>
              <a:latin typeface="Verdana"/>
              <a:ea typeface="Arial" panose="020B0604020202020204" pitchFamily="34" charset="0"/>
              <a:cs typeface="Arial"/>
            </a:endParaRP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93DDC3B5-7979-5365-471C-010EF0266723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D4C3512F-AD1D-92EB-1DAE-A9838128668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1524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64904403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b608cef4-709d-4ba4-8b3a-f44bb007a0d5" xsi:nil="true"/>
    <lcf76f155ced4ddcb4097134ff3c332f xmlns="f4e03bcc-e770-4da9-98b0-cb4bcfacc99d">
      <Terms xmlns="http://schemas.microsoft.com/office/infopath/2007/PartnerControls"/>
    </lcf76f155ced4ddcb4097134ff3c332f>
    <_Flow_SignoffStatus xmlns="f4e03bcc-e770-4da9-98b0-cb4bcfacc99d" xsi:nil="true"/>
    <OKpourtouslesdoc_x003f_ xmlns="f4e03bcc-e770-4da9-98b0-cb4bcfacc99d">false</OKpourtouslesdoc_x003f_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E44140DFBA9D94FBF13A651DBFA6868" ma:contentTypeVersion="15" ma:contentTypeDescription="Crée un document." ma:contentTypeScope="" ma:versionID="ef2fab4e9c07b0bb7bbdd446c17c1f8c">
  <xsd:schema xmlns:xsd="http://www.w3.org/2001/XMLSchema" xmlns:xs="http://www.w3.org/2001/XMLSchema" xmlns:p="http://schemas.microsoft.com/office/2006/metadata/properties" xmlns:ns2="f4e03bcc-e770-4da9-98b0-cb4bcfacc99d" xmlns:ns3="b608cef4-709d-4ba4-8b3a-f44bb007a0d5" targetNamespace="http://schemas.microsoft.com/office/2006/metadata/properties" ma:root="true" ma:fieldsID="69fdff8226ed797802b7d2bd6445ab70" ns2:_="" ns3:_="">
    <xsd:import namespace="f4e03bcc-e770-4da9-98b0-cb4bcfacc99d"/>
    <xsd:import namespace="b608cef4-709d-4ba4-8b3a-f44bb007a0d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3:SharedWithUsers" minOccurs="0"/>
                <xsd:element ref="ns3:SharedWithDetails" minOccurs="0"/>
                <xsd:element ref="ns2:MediaServiceSearchPropertie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OKpourtouslesdoc_x003f_"/>
                <xsd:element ref="ns2:_Flow_SignoffStatu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4e03bcc-e770-4da9-98b0-cb4bcfacc99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3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15" nillable="true" ma:taxonomy="true" ma:internalName="lcf76f155ced4ddcb4097134ff3c332f" ma:taxonomyFieldName="MediaServiceImageTags" ma:displayName="Balises d’images" ma:readOnly="false" ma:fieldId="{5cf76f15-5ced-4ddc-b409-7134ff3c332f}" ma:taxonomyMulti="true" ma:sspId="b43d5531-34ae-4038-9e4e-4ff602c2026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7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OKpourtouslesdoc_x003f_" ma:index="21" ma:displayName="OK pour tous les doc?" ma:default="0" ma:format="Dropdown" ma:internalName="OKpourtouslesdoc_x003f_">
      <xsd:simpleType>
        <xsd:restriction base="dms:Boolean"/>
      </xsd:simpleType>
    </xsd:element>
    <xsd:element name="_Flow_SignoffStatus" ma:index="22" nillable="true" ma:displayName="État de validation" ma:internalName="_x00c9_tat_x0020_de_x0020_valida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608cef4-709d-4ba4-8b3a-f44bb007a0d5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Partagé avec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Partagé avec dé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6" nillable="true" ma:displayName="Taxonomy Catch All Column" ma:hidden="true" ma:list="{9e57e1a8-51fc-47e1-9b9c-60554aeda443}" ma:internalName="TaxCatchAll" ma:showField="CatchAllData" ma:web="b608cef4-709d-4ba4-8b3a-f44bb007a0d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A0275A99-062D-43CA-9C9B-47D424023605}">
  <ds:schemaRefs>
    <ds:schemaRef ds:uri="http://www.w3.org/XML/1998/namespace"/>
    <ds:schemaRef ds:uri="http://schemas.microsoft.com/office/infopath/2007/PartnerControls"/>
    <ds:schemaRef ds:uri="http://purl.org/dc/dcmitype/"/>
    <ds:schemaRef ds:uri="http://schemas.openxmlformats.org/package/2006/metadata/core-properties"/>
    <ds:schemaRef ds:uri="b608cef4-709d-4ba4-8b3a-f44bb007a0d5"/>
    <ds:schemaRef ds:uri="http://schemas.microsoft.com/office/2006/documentManagement/types"/>
    <ds:schemaRef ds:uri="http://purl.org/dc/terms/"/>
    <ds:schemaRef ds:uri="http://purl.org/dc/elements/1.1/"/>
    <ds:schemaRef ds:uri="f4e03bcc-e770-4da9-98b0-cb4bcfacc99d"/>
    <ds:schemaRef ds:uri="http://schemas.microsoft.com/office/2006/metadata/properties"/>
  </ds:schemaRefs>
</ds:datastoreItem>
</file>

<file path=customXml/itemProps2.xml><?xml version="1.0" encoding="utf-8"?>
<ds:datastoreItem xmlns:ds="http://schemas.openxmlformats.org/officeDocument/2006/customXml" ds:itemID="{DB5B82CF-25D4-447F-B3E7-89E2E986AA0D}">
  <ds:schemaRefs>
    <ds:schemaRef ds:uri="b608cef4-709d-4ba4-8b3a-f44bb007a0d5"/>
    <ds:schemaRef ds:uri="f4e03bcc-e770-4da9-98b0-cb4bcfacc99d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C07111D5-D2C3-4ED6-A969-5BCC25E512A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131</TotalTime>
  <Words>276</Words>
  <Application>Microsoft Office PowerPoint</Application>
  <PresentationFormat>Widescreen</PresentationFormat>
  <Paragraphs>34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Aptos</vt:lpstr>
      <vt:lpstr>Aptos Display</vt:lpstr>
      <vt:lpstr>Arial</vt:lpstr>
      <vt:lpstr>Calibri</vt:lpstr>
      <vt:lpstr>Tahoma</vt:lpstr>
      <vt:lpstr>Verdana</vt:lpstr>
      <vt:lpstr>Wingdings</vt:lpstr>
      <vt:lpstr>Thème Office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Amara, Celine /FR</dc:creator>
  <cp:lastModifiedBy>Sylvie Bruchmann</cp:lastModifiedBy>
  <cp:revision>26</cp:revision>
  <dcterms:created xsi:type="dcterms:W3CDTF">2025-05-12T08:38:50Z</dcterms:created>
  <dcterms:modified xsi:type="dcterms:W3CDTF">2025-06-23T09:29:45Z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d9088468-0951-4aef-9cc3-0a346e475ddc_Enabled">
    <vt:lpwstr>true</vt:lpwstr>
  </property>
  <property fmtid="{D5CDD505-2E9C-101B-9397-08002B2CF9AE}" pid="3" name="MSIP_Label_d9088468-0951-4aef-9cc3-0a346e475ddc_SetDate">
    <vt:lpwstr>2025-05-12T10:07:46Z</vt:lpwstr>
  </property>
  <property fmtid="{D5CDD505-2E9C-101B-9397-08002B2CF9AE}" pid="4" name="MSIP_Label_d9088468-0951-4aef-9cc3-0a346e475ddc_Method">
    <vt:lpwstr>Privileged</vt:lpwstr>
  </property>
  <property fmtid="{D5CDD505-2E9C-101B-9397-08002B2CF9AE}" pid="5" name="MSIP_Label_d9088468-0951-4aef-9cc3-0a346e475ddc_Name">
    <vt:lpwstr>Public</vt:lpwstr>
  </property>
  <property fmtid="{D5CDD505-2E9C-101B-9397-08002B2CF9AE}" pid="6" name="MSIP_Label_d9088468-0951-4aef-9cc3-0a346e475ddc_SiteId">
    <vt:lpwstr>aca3c8d6-aa71-4e1a-a10e-03572fc58c0b</vt:lpwstr>
  </property>
  <property fmtid="{D5CDD505-2E9C-101B-9397-08002B2CF9AE}" pid="7" name="MSIP_Label_d9088468-0951-4aef-9cc3-0a346e475ddc_ActionId">
    <vt:lpwstr>c19a3086-cb4e-4f3e-8641-89575537dbdd</vt:lpwstr>
  </property>
  <property fmtid="{D5CDD505-2E9C-101B-9397-08002B2CF9AE}" pid="8" name="MSIP_Label_d9088468-0951-4aef-9cc3-0a346e475ddc_ContentBits">
    <vt:lpwstr>0</vt:lpwstr>
  </property>
  <property fmtid="{D5CDD505-2E9C-101B-9397-08002B2CF9AE}" pid="9" name="ContentTypeId">
    <vt:lpwstr>0x010100EE44140DFBA9D94FBF13A651DBFA6868</vt:lpwstr>
  </property>
  <property fmtid="{D5CDD505-2E9C-101B-9397-08002B2CF9AE}" pid="10" name="MediaServiceImageTags">
    <vt:lpwstr/>
  </property>
</Properties>
</file>